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  <p:sldMasterId id="2147483819" r:id="rId2"/>
    <p:sldMasterId id="2147483659" r:id="rId3"/>
  </p:sldMasterIdLst>
  <p:notesMasterIdLst>
    <p:notesMasterId r:id="rId24"/>
  </p:notesMasterIdLst>
  <p:sldIdLst>
    <p:sldId id="339" r:id="rId4"/>
    <p:sldId id="330" r:id="rId5"/>
    <p:sldId id="343" r:id="rId6"/>
    <p:sldId id="342" r:id="rId7"/>
    <p:sldId id="344" r:id="rId8"/>
    <p:sldId id="337" r:id="rId9"/>
    <p:sldId id="274" r:id="rId10"/>
    <p:sldId id="273" r:id="rId11"/>
    <p:sldId id="316" r:id="rId12"/>
    <p:sldId id="347" r:id="rId13"/>
    <p:sldId id="315" r:id="rId14"/>
    <p:sldId id="264" r:id="rId15"/>
    <p:sldId id="340" r:id="rId16"/>
    <p:sldId id="341" r:id="rId17"/>
    <p:sldId id="345" r:id="rId18"/>
    <p:sldId id="346" r:id="rId19"/>
    <p:sldId id="327" r:id="rId20"/>
    <p:sldId id="311" r:id="rId21"/>
    <p:sldId id="313" r:id="rId22"/>
    <p:sldId id="282" r:id="rId23"/>
  </p:sldIdLst>
  <p:sldSz cx="9144000" cy="6858000" type="screen4x3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BA2"/>
    <a:srgbClr val="457ACA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62554" autoAdjust="0"/>
  </p:normalViewPr>
  <p:slideViewPr>
    <p:cSldViewPr>
      <p:cViewPr varScale="1">
        <p:scale>
          <a:sx n="70" d="100"/>
          <a:sy n="70" d="100"/>
        </p:scale>
        <p:origin x="27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108"/>
      </p:cViewPr>
      <p:guideLst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8924" cy="511404"/>
          </a:xfrm>
          <a:prstGeom prst="rect">
            <a:avLst/>
          </a:prstGeom>
        </p:spPr>
        <p:txBody>
          <a:bodyPr vert="horz" lIns="94620" tIns="47311" rIns="94620" bIns="473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485" y="2"/>
            <a:ext cx="3078924" cy="511404"/>
          </a:xfrm>
          <a:prstGeom prst="rect">
            <a:avLst/>
          </a:prstGeom>
        </p:spPr>
        <p:txBody>
          <a:bodyPr vert="horz" lIns="94620" tIns="47311" rIns="94620" bIns="473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24DD3C-D324-485B-BB5D-ECC6F55818CB}" type="datetimeFigureOut">
              <a:rPr lang="es-ES"/>
              <a:pPr>
                <a:defRPr/>
              </a:pPr>
              <a:t>26/01/2022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0" tIns="47311" rIns="94620" bIns="47311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905" y="4860790"/>
            <a:ext cx="5682255" cy="4605902"/>
          </a:xfrm>
          <a:prstGeom prst="rect">
            <a:avLst/>
          </a:prstGeom>
        </p:spPr>
        <p:txBody>
          <a:bodyPr vert="horz" lIns="94620" tIns="47311" rIns="94620" bIns="47311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9721577"/>
            <a:ext cx="3078924" cy="511404"/>
          </a:xfrm>
          <a:prstGeom prst="rect">
            <a:avLst/>
          </a:prstGeom>
        </p:spPr>
        <p:txBody>
          <a:bodyPr vert="horz" lIns="94620" tIns="47311" rIns="94620" bIns="473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485" y="9721577"/>
            <a:ext cx="3078924" cy="511404"/>
          </a:xfrm>
          <a:prstGeom prst="rect">
            <a:avLst/>
          </a:prstGeom>
        </p:spPr>
        <p:txBody>
          <a:bodyPr vert="horz" lIns="94620" tIns="47311" rIns="94620" bIns="473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322E79-66F4-475E-94DD-59897D81A0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875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22E79-66F4-475E-94DD-59897D81A0B7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755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9:notes"/>
          <p:cNvSpPr txBox="1">
            <a:spLocks noGrp="1"/>
          </p:cNvSpPr>
          <p:nvPr>
            <p:ph type="sldNum" idx="12"/>
          </p:nvPr>
        </p:nvSpPr>
        <p:spPr>
          <a:xfrm>
            <a:off x="4024428" y="9723132"/>
            <a:ext cx="3079642" cy="511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91" tIns="47284" rIns="94591" bIns="47284" anchor="b" anchorCtr="0">
            <a:noAutofit/>
          </a:bodyPr>
          <a:lstStyle/>
          <a:p>
            <a:pPr algn="r"/>
            <a:fld id="{00000000-1234-1234-1234-123412341234}" type="slidenum">
              <a:rPr lang="es-ES">
                <a:solidFill>
                  <a:srgbClr val="000000"/>
                </a:solidFill>
              </a:rPr>
              <a:pPr algn="r"/>
              <a:t>10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81" name="Google Shape;3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9687" cy="3840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2" name="Google Shape;382;p9:notes"/>
          <p:cNvSpPr txBox="1"/>
          <p:nvPr/>
        </p:nvSpPr>
        <p:spPr>
          <a:xfrm>
            <a:off x="4025363" y="9729262"/>
            <a:ext cx="3078703" cy="51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9327" rIns="94850" bIns="49327" anchor="b" anchorCtr="0">
            <a:noAutofit/>
          </a:bodyPr>
          <a:lstStyle/>
          <a:p>
            <a:pPr algn="r"/>
            <a:fld id="{00000000-1234-1234-1234-123412341234}" type="slidenum">
              <a:rPr lang="es-ES" sz="1200"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:notes"/>
          <p:cNvSpPr txBox="1">
            <a:spLocks noGrp="1"/>
          </p:cNvSpPr>
          <p:nvPr>
            <p:ph type="body" idx="1"/>
          </p:nvPr>
        </p:nvSpPr>
        <p:spPr>
          <a:xfrm>
            <a:off x="709580" y="4863812"/>
            <a:ext cx="5686565" cy="461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91" tIns="47284" rIns="94591" bIns="47284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  <a:p>
            <a:pPr>
              <a:spcBef>
                <a:spcPts val="311"/>
              </a:spcBef>
            </a:pPr>
            <a:endParaRPr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9993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413" indent="-177413">
              <a:buFontTx/>
              <a:buChar char="-"/>
            </a:pPr>
            <a:r>
              <a:rPr lang="es-ES" b="1" dirty="0" err="1"/>
              <a:t>Fulbright</a:t>
            </a:r>
            <a:r>
              <a:rPr lang="es-ES" b="1" dirty="0"/>
              <a:t> abre muchas puertas en EE.UU.</a:t>
            </a:r>
          </a:p>
          <a:p>
            <a:pPr marL="177413" indent="-177413">
              <a:buFontTx/>
              <a:buChar char="-"/>
            </a:pPr>
            <a:r>
              <a:rPr lang="es-ES" b="1" dirty="0"/>
              <a:t>Asesoría Académica</a:t>
            </a:r>
            <a:r>
              <a:rPr lang="es-ES" dirty="0"/>
              <a:t>:  la CF alberga el único centro oficial sobre estudios en EEUU en España</a:t>
            </a:r>
          </a:p>
          <a:p>
            <a:pPr marL="177413" indent="-177413">
              <a:buFontTx/>
              <a:buChar char="-"/>
            </a:pPr>
            <a:r>
              <a:rPr lang="es-ES_tradnl" b="1" dirty="0"/>
              <a:t>Jornadas de Orientación </a:t>
            </a:r>
            <a:r>
              <a:rPr lang="es-ES_tradnl" dirty="0"/>
              <a:t>– a finales de junio, previas a la salida hacia EEUU</a:t>
            </a:r>
          </a:p>
          <a:p>
            <a:pPr marL="177413" indent="-177413">
              <a:buFontTx/>
              <a:buChar char="-"/>
            </a:pPr>
            <a:r>
              <a:rPr lang="es-ES_tradnl" b="1" dirty="0"/>
              <a:t>Gestión de visados</a:t>
            </a:r>
            <a:r>
              <a:rPr lang="es-ES_tradnl" dirty="0"/>
              <a:t>: la CF paga </a:t>
            </a:r>
            <a:r>
              <a:rPr lang="es-ES" dirty="0"/>
              <a:t>la gestión y coste del visado para el becario y los familiares acompañantes</a:t>
            </a:r>
          </a:p>
          <a:p>
            <a:pPr marL="177413" indent="-177413">
              <a:buFontTx/>
              <a:buChar char="-"/>
            </a:pPr>
            <a:r>
              <a:rPr lang="es-ES_tradnl" b="1" dirty="0"/>
              <a:t>Programa </a:t>
            </a:r>
            <a:r>
              <a:rPr lang="es-ES_tradnl" b="1" dirty="0" err="1"/>
              <a:t>preacadémico</a:t>
            </a:r>
            <a:r>
              <a:rPr lang="es-ES_tradnl" dirty="0"/>
              <a:t>: </a:t>
            </a:r>
            <a:r>
              <a:rPr lang="es-ES" dirty="0"/>
              <a:t>un programa pre-académico de verano en EEUU antes de incorporarse al programa de estudios</a:t>
            </a:r>
          </a:p>
          <a:p>
            <a:pPr marL="177413" indent="-177413">
              <a:buFontTx/>
              <a:buChar char="-"/>
            </a:pPr>
            <a:r>
              <a:rPr lang="es-ES_tradnl" b="1" dirty="0" err="1"/>
              <a:t>Enrichment</a:t>
            </a:r>
            <a:r>
              <a:rPr lang="es-ES_tradnl" b="1" dirty="0"/>
              <a:t> </a:t>
            </a:r>
            <a:r>
              <a:rPr lang="es-ES_tradnl" b="1" dirty="0" err="1"/>
              <a:t>Seminars</a:t>
            </a:r>
            <a:r>
              <a:rPr lang="es-ES_tradnl" dirty="0"/>
              <a:t>: </a:t>
            </a:r>
            <a:r>
              <a:rPr lang="es-ES" dirty="0"/>
              <a:t>desplazamientos y gastos de participación en eventos </a:t>
            </a:r>
            <a:r>
              <a:rPr lang="es-ES" dirty="0" err="1"/>
              <a:t>Fulbright</a:t>
            </a:r>
            <a:r>
              <a:rPr lang="es-ES" dirty="0"/>
              <a:t> – El Programa organiza diferentes seminarios y actividades complementarios a los estudios durante la estancia en EEUU</a:t>
            </a:r>
            <a:endParaRPr lang="es-ES_tradnl" dirty="0"/>
          </a:p>
          <a:p>
            <a:pPr marL="177413" indent="-177413">
              <a:buFontTx/>
              <a:buChar char="-"/>
            </a:pPr>
            <a:r>
              <a:rPr lang="es-ES_tradnl" b="1" dirty="0"/>
              <a:t>Red de apoyo en EEUU</a:t>
            </a:r>
            <a:r>
              <a:rPr lang="es-ES_tradnl" dirty="0"/>
              <a:t>: </a:t>
            </a:r>
            <a:r>
              <a:rPr lang="es-ES" dirty="0"/>
              <a:t>Servicios de apoyo, gestión y asesoría de la Comisión y a través de una red de oficinas regionales antes, durante y después de la beca </a:t>
            </a:r>
          </a:p>
          <a:p>
            <a:pPr marL="177413" indent="-177413">
              <a:buFontTx/>
              <a:buChar char="-"/>
            </a:pPr>
            <a:r>
              <a:rPr lang="es-ES_tradnl" b="1" dirty="0"/>
              <a:t>Después de la beca</a:t>
            </a:r>
            <a:r>
              <a:rPr lang="es-ES_tradnl" dirty="0"/>
              <a:t>:</a:t>
            </a:r>
            <a:r>
              <a:rPr lang="es-ES" dirty="0"/>
              <a:t> participación en actividades de la Comisión y Asociación de </a:t>
            </a:r>
            <a:r>
              <a:rPr lang="es-ES" dirty="0" err="1"/>
              <a:t>exbecarios</a:t>
            </a:r>
            <a:r>
              <a:rPr lang="es-ES" dirty="0"/>
              <a:t>. </a:t>
            </a:r>
            <a:r>
              <a:rPr lang="es-ES" dirty="0" err="1"/>
              <a:t>Fulbrighter</a:t>
            </a:r>
            <a:r>
              <a:rPr lang="es-ES" dirty="0"/>
              <a:t> App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AE18D-F03C-4940-A9D5-08B6CF2B7D4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408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9:notes"/>
          <p:cNvSpPr txBox="1">
            <a:spLocks noGrp="1"/>
          </p:cNvSpPr>
          <p:nvPr>
            <p:ph type="sldNum" idx="12"/>
          </p:nvPr>
        </p:nvSpPr>
        <p:spPr>
          <a:xfrm>
            <a:off x="4024428" y="9723132"/>
            <a:ext cx="3079642" cy="511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91" tIns="47284" rIns="94591" bIns="47284" anchor="b" anchorCtr="0">
            <a:noAutofit/>
          </a:bodyPr>
          <a:lstStyle/>
          <a:p>
            <a:pPr algn="r"/>
            <a:fld id="{00000000-1234-1234-1234-123412341234}" type="slidenum">
              <a:rPr lang="es-ES">
                <a:solidFill>
                  <a:srgbClr val="000000"/>
                </a:solidFill>
              </a:rPr>
              <a:pPr algn="r"/>
              <a:t>12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81" name="Google Shape;3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9687" cy="3840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2" name="Google Shape;382;p9:notes"/>
          <p:cNvSpPr txBox="1"/>
          <p:nvPr/>
        </p:nvSpPr>
        <p:spPr>
          <a:xfrm>
            <a:off x="4025363" y="9729262"/>
            <a:ext cx="3078703" cy="51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9327" rIns="94850" bIns="49327" anchor="b" anchorCtr="0">
            <a:noAutofit/>
          </a:bodyPr>
          <a:lstStyle/>
          <a:p>
            <a:pPr algn="r"/>
            <a:fld id="{00000000-1234-1234-1234-123412341234}" type="slidenum">
              <a:rPr lang="es-ES" sz="1200"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:notes"/>
          <p:cNvSpPr txBox="1">
            <a:spLocks noGrp="1"/>
          </p:cNvSpPr>
          <p:nvPr>
            <p:ph type="body" idx="1"/>
          </p:nvPr>
        </p:nvSpPr>
        <p:spPr>
          <a:xfrm>
            <a:off x="709580" y="4863812"/>
            <a:ext cx="5686565" cy="461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91" tIns="47284" rIns="94591" bIns="47284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  <a:p>
            <a:pPr>
              <a:spcBef>
                <a:spcPts val="311"/>
              </a:spcBef>
            </a:pPr>
            <a:endParaRPr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sz="1000" dirty="0"/>
          </a:p>
          <a:p>
            <a:pPr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s-ES" b="1" dirty="0">
                <a:latin typeface="Arial"/>
                <a:ea typeface="Arial"/>
                <a:cs typeface="Arial"/>
                <a:sym typeface="Arial"/>
              </a:rPr>
              <a:t>En PROGRAMAS Y CONVOCATORIAS DE BECAS aparecen las que están abiertas en color naranja y las de próxima apertura  en gris</a:t>
            </a:r>
            <a:endParaRPr lang="es-ES" dirty="0"/>
          </a:p>
          <a:p>
            <a:pPr>
              <a:spcBef>
                <a:spcPts val="0"/>
              </a:spcBef>
            </a:pPr>
            <a:r>
              <a:rPr lang="es-ES" dirty="0">
                <a:latin typeface="Arial"/>
                <a:ea typeface="Arial"/>
                <a:cs typeface="Arial"/>
                <a:sym typeface="Arial"/>
              </a:rPr>
              <a:t>Pinchando sobre el recuadro el sistema os lleva a la </a:t>
            </a:r>
            <a:r>
              <a:rPr lang="es-ES" b="1" dirty="0">
                <a:latin typeface="Arial"/>
                <a:ea typeface="Arial"/>
                <a:cs typeface="Arial"/>
                <a:sym typeface="Arial"/>
              </a:rPr>
              <a:t>pantalla resumen de cada convocatoria</a:t>
            </a:r>
            <a:r>
              <a:rPr lang="es-ES" dirty="0">
                <a:latin typeface="Arial"/>
                <a:ea typeface="Arial"/>
                <a:cs typeface="Arial"/>
                <a:sym typeface="Arial"/>
              </a:rPr>
              <a:t>, donde tenéis información muy completa y detallada:</a:t>
            </a:r>
          </a:p>
          <a:p>
            <a:pPr>
              <a:spcBef>
                <a:spcPts val="0"/>
              </a:spcBef>
            </a:pPr>
            <a:endParaRPr lang="es-ES" dirty="0"/>
          </a:p>
          <a:p>
            <a:pPr>
              <a:spcBef>
                <a:spcPts val="0"/>
              </a:spcBef>
            </a:pPr>
            <a:r>
              <a:rPr lang="es-ES" b="1" dirty="0">
                <a:latin typeface="Arial"/>
                <a:ea typeface="Arial"/>
                <a:cs typeface="Arial"/>
                <a:sym typeface="Arial"/>
              </a:rPr>
              <a:t>EN CONÓCENOS MÁS: Formulario</a:t>
            </a:r>
            <a:r>
              <a:rPr lang="es-ES" b="0" dirty="0">
                <a:latin typeface="Arial"/>
                <a:ea typeface="Arial"/>
                <a:cs typeface="Arial"/>
                <a:sym typeface="Arial"/>
              </a:rPr>
              <a:t> para hacer consultas a la Asesoría Académica - </a:t>
            </a:r>
            <a:r>
              <a:rPr lang="es-ES" b="1" dirty="0">
                <a:latin typeface="Arial"/>
                <a:ea typeface="Arial"/>
                <a:cs typeface="Arial"/>
                <a:sym typeface="Arial"/>
              </a:rPr>
              <a:t>Calendario de estas sesiones informativas - Blog: </a:t>
            </a:r>
            <a:r>
              <a:rPr lang="es-ES" b="0" dirty="0">
                <a:latin typeface="Arial"/>
                <a:ea typeface="Arial"/>
                <a:cs typeface="Arial"/>
                <a:sym typeface="Arial"/>
              </a:rPr>
              <a:t>experiencias de becarios</a:t>
            </a:r>
          </a:p>
          <a:p>
            <a:pPr>
              <a:spcBef>
                <a:spcPts val="0"/>
              </a:spcBef>
            </a:pPr>
            <a:endParaRPr lang="es-ES" b="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r>
              <a:rPr lang="es-ES" b="0" dirty="0">
                <a:latin typeface="Arial"/>
                <a:ea typeface="Arial"/>
                <a:cs typeface="Arial"/>
                <a:sym typeface="Arial"/>
              </a:rPr>
              <a:t>Si pincháis en la convocatoria de Realización de Máster – Ministerio de Universidades accedéis a esta pantalla (siguiente diapo)</a:t>
            </a:r>
          </a:p>
          <a:p>
            <a:pPr>
              <a:spcBef>
                <a:spcPts val="0"/>
              </a:spcBef>
            </a:pPr>
            <a:endParaRPr lang="es-ES" b="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endParaRPr lang="es-ES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2E79-66F4-475E-94DD-59897D81A0B7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416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SzPts val="1200"/>
            </a:pPr>
            <a:r>
              <a:rPr lang="es-ES" b="1" dirty="0">
                <a:solidFill>
                  <a:srgbClr val="000000"/>
                </a:solidFill>
              </a:rPr>
              <a:t>Sólo es  un resumen, recogemos las ideas principales sobre la convocatoria (aquí sólo mostramos una parte)</a:t>
            </a:r>
          </a:p>
          <a:p>
            <a:pPr>
              <a:spcBef>
                <a:spcPts val="0"/>
              </a:spcBef>
              <a:buSzPts val="1200"/>
            </a:pPr>
            <a:r>
              <a:rPr lang="es-ES" b="1" dirty="0">
                <a:solidFill>
                  <a:srgbClr val="000000"/>
                </a:solidFill>
              </a:rPr>
              <a:t>REQUISITOS:</a:t>
            </a:r>
            <a:endParaRPr lang="es-ES" dirty="0"/>
          </a:p>
          <a:p>
            <a:pPr marL="177467" indent="-177467">
              <a:spcBef>
                <a:spcPts val="0"/>
              </a:spcBef>
              <a:buSzPts val="1200"/>
              <a:buFontTx/>
              <a:buChar char="-"/>
            </a:pPr>
            <a:r>
              <a:rPr lang="es-ES" dirty="0">
                <a:solidFill>
                  <a:srgbClr val="000000"/>
                </a:solidFill>
              </a:rPr>
              <a:t>Nacionalidad española, de cualquier otro país de la Unión Europea, en todos los casos con residencia en España. </a:t>
            </a:r>
          </a:p>
          <a:p>
            <a:pPr marL="177467" indent="-177467">
              <a:spcBef>
                <a:spcPts val="0"/>
              </a:spcBef>
              <a:buSzPts val="1200"/>
              <a:buFontTx/>
              <a:buChar char="-"/>
            </a:pPr>
            <a:r>
              <a:rPr lang="es-ES" dirty="0">
                <a:solidFill>
                  <a:srgbClr val="000000"/>
                </a:solidFill>
              </a:rPr>
              <a:t>Licenciatura o estudios de grado ya finalizados y con posterioridad al 1 de enero de 2018.  </a:t>
            </a:r>
          </a:p>
          <a:p>
            <a:pPr marL="177467" indent="-177467">
              <a:spcBef>
                <a:spcPts val="0"/>
              </a:spcBef>
              <a:buSzPts val="1200"/>
              <a:buFontTx/>
              <a:buChar char="-"/>
            </a:pPr>
            <a:r>
              <a:rPr lang="es-ES" dirty="0">
                <a:solidFill>
                  <a:srgbClr val="000000"/>
                </a:solidFill>
              </a:rPr>
              <a:t>Nota media del expediente académica igual o superior a 7 puntos, en la escala 0-10. –</a:t>
            </a:r>
          </a:p>
          <a:p>
            <a:pPr marL="177467" indent="-177467">
              <a:spcBef>
                <a:spcPts val="0"/>
              </a:spcBef>
              <a:buSzPts val="1200"/>
              <a:buFontTx/>
              <a:buChar char="-"/>
            </a:pPr>
            <a:r>
              <a:rPr lang="es-ES" dirty="0">
                <a:solidFill>
                  <a:srgbClr val="000000"/>
                </a:solidFill>
              </a:rPr>
              <a:t>Haber solicitado la admisión para los estudios de Master en una institución de EE. UU.</a:t>
            </a:r>
          </a:p>
          <a:p>
            <a:pPr>
              <a:spcBef>
                <a:spcPts val="0"/>
              </a:spcBef>
              <a:buSzPts val="1200"/>
            </a:pPr>
            <a:r>
              <a:rPr lang="es-ES" b="1" dirty="0">
                <a:solidFill>
                  <a:srgbClr val="000000"/>
                </a:solidFill>
              </a:rPr>
              <a:t>DURACIÓN:  </a:t>
            </a:r>
            <a:r>
              <a:rPr lang="es-ES" dirty="0">
                <a:solidFill>
                  <a:srgbClr val="000000"/>
                </a:solidFill>
              </a:rPr>
              <a:t>12 meses, prorrogables por un segundo periodo de otros 12 meses como máximo.</a:t>
            </a:r>
          </a:p>
          <a:p>
            <a:pPr defTabSz="946583">
              <a:spcBef>
                <a:spcPts val="0"/>
              </a:spcBef>
              <a:buSzPts val="1200"/>
              <a:defRPr/>
            </a:pPr>
            <a:r>
              <a:rPr lang="es-ES" b="1" dirty="0">
                <a:solidFill>
                  <a:srgbClr val="000000"/>
                </a:solidFill>
              </a:rPr>
              <a:t>PERIODO DE DISFRUTE:  </a:t>
            </a:r>
            <a:r>
              <a:rPr lang="es-ES" dirty="0">
                <a:solidFill>
                  <a:srgbClr val="000000"/>
                </a:solidFill>
              </a:rPr>
              <a:t>Durante el curso 2022-2023, en función de la programación de las universidades receptoras.</a:t>
            </a:r>
          </a:p>
          <a:p>
            <a:pPr defTabSz="946583">
              <a:spcBef>
                <a:spcPts val="0"/>
              </a:spcBef>
              <a:buSzPts val="1200"/>
              <a:defRPr/>
            </a:pPr>
            <a:r>
              <a:rPr lang="es-ES" b="1" dirty="0">
                <a:solidFill>
                  <a:srgbClr val="000000"/>
                </a:solidFill>
              </a:rPr>
              <a:t>DOTACIÓN: Fundamental: considerar el coste de los programas que se están solicitando</a:t>
            </a:r>
          </a:p>
          <a:p>
            <a:pPr defTabSz="946583">
              <a:spcBef>
                <a:spcPts val="0"/>
              </a:spcBef>
              <a:buSzPts val="1200"/>
              <a:defRPr/>
            </a:pPr>
            <a:r>
              <a:rPr lang="es-ES" dirty="0">
                <a:solidFill>
                  <a:srgbClr val="000000"/>
                </a:solidFill>
              </a:rPr>
              <a:t>Estipendio mensual: 2.220€.  Gastos matrícula o tasas académicas hasta un máximo de </a:t>
            </a:r>
            <a:r>
              <a:rPr lang="es-ES" b="1" dirty="0">
                <a:solidFill>
                  <a:srgbClr val="000000"/>
                </a:solidFill>
              </a:rPr>
              <a:t>20.000€. </a:t>
            </a:r>
            <a:r>
              <a:rPr lang="es-ES" dirty="0">
                <a:solidFill>
                  <a:srgbClr val="000000"/>
                </a:solidFill>
              </a:rPr>
              <a:t>Gastos de viaje de ida y vuelta: 1.500€. Seguro de enfermedad y accidentes.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22E79-66F4-475E-94DD-59897D81A0B7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286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583">
              <a:spcBef>
                <a:spcPts val="0"/>
              </a:spcBef>
              <a:buSzPts val="1200"/>
              <a:defRPr/>
            </a:pPr>
            <a:r>
              <a:rPr lang="es-ES" b="1" dirty="0">
                <a:solidFill>
                  <a:srgbClr val="000000"/>
                </a:solidFill>
              </a:rPr>
              <a:t>OBSERVACIONES</a:t>
            </a:r>
          </a:p>
          <a:p>
            <a:pPr defTabSz="946583">
              <a:spcBef>
                <a:spcPts val="0"/>
              </a:spcBef>
              <a:buSzPts val="1200"/>
              <a:defRPr/>
            </a:pPr>
            <a:r>
              <a:rPr lang="es-ES" dirty="0">
                <a:solidFill>
                  <a:srgbClr val="000000"/>
                </a:solidFill>
              </a:rPr>
              <a:t>Aquí indicamos que debéis gestionar ya el acceso a la universidad y al Máster que queréis para tener plaza para el curso 2022-2023,  las universidades americanas responderán en primavera. Os puede ser útil la ayuda de la Asesoría Académica que os hemos contado antes.</a:t>
            </a:r>
          </a:p>
          <a:p>
            <a:pPr defTabSz="946583">
              <a:spcBef>
                <a:spcPts val="0"/>
              </a:spcBef>
              <a:buSzPts val="1200"/>
              <a:defRPr/>
            </a:pPr>
            <a:r>
              <a:rPr lang="es-ES" b="1" dirty="0">
                <a:solidFill>
                  <a:srgbClr val="000000"/>
                </a:solidFill>
              </a:rPr>
              <a:t>DOCUMENTOS PARA DESCARGAR:</a:t>
            </a:r>
          </a:p>
          <a:p>
            <a:pPr>
              <a:spcBef>
                <a:spcPts val="0"/>
              </a:spcBef>
              <a:buSzPts val="1200"/>
            </a:pPr>
            <a:r>
              <a:rPr lang="es-ES" b="0" dirty="0">
                <a:solidFill>
                  <a:srgbClr val="000000"/>
                </a:solidFill>
              </a:rPr>
              <a:t>CONVOCATORIA</a:t>
            </a:r>
            <a:endParaRPr lang="es-ES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SzPts val="1200"/>
            </a:pPr>
            <a:r>
              <a:rPr lang="es-ES" b="0" dirty="0">
                <a:solidFill>
                  <a:schemeClr val="tx1"/>
                </a:solidFill>
              </a:rPr>
              <a:t>Recomendamos que las tengáis cerca mientras rellenáis la solicitud, </a:t>
            </a:r>
            <a:r>
              <a:rPr lang="es-ES" b="0" dirty="0">
                <a:solidFill>
                  <a:srgbClr val="000000"/>
                </a:solidFill>
              </a:rPr>
              <a:t>pues </a:t>
            </a:r>
            <a:r>
              <a:rPr lang="es-ES" dirty="0">
                <a:solidFill>
                  <a:srgbClr val="000000"/>
                </a:solidFill>
              </a:rPr>
              <a:t>explican con detalle los requisitos, los documentos obligatorios, etc.</a:t>
            </a:r>
            <a:endParaRPr lang="es-ES" dirty="0"/>
          </a:p>
          <a:p>
            <a:pPr>
              <a:spcBef>
                <a:spcPts val="0"/>
              </a:spcBef>
              <a:buSzPts val="1200"/>
            </a:pPr>
            <a:r>
              <a:rPr lang="es-ES" b="0" dirty="0">
                <a:solidFill>
                  <a:srgbClr val="000000"/>
                </a:solidFill>
              </a:rPr>
              <a:t>PREGUNTAS FRECUENTES</a:t>
            </a:r>
            <a:endParaRPr lang="es-ES" b="0" dirty="0"/>
          </a:p>
          <a:p>
            <a:pPr>
              <a:spcBef>
                <a:spcPts val="0"/>
              </a:spcBef>
              <a:buSzPts val="1200"/>
            </a:pPr>
            <a:r>
              <a:rPr lang="es-ES" dirty="0">
                <a:solidFill>
                  <a:srgbClr val="000000"/>
                </a:solidFill>
              </a:rPr>
              <a:t>Echadles un vistazo también pues tocan muchos temas: dudas sobre la titulación, los exámenes de inglés, la presentación de la solicitud, sobre la beca (duración, dotaciones…), el proceso de selección, el visado. </a:t>
            </a:r>
          </a:p>
          <a:p>
            <a:pPr>
              <a:spcBef>
                <a:spcPts val="0"/>
              </a:spcBef>
              <a:buSzPts val="1200"/>
            </a:pPr>
            <a:r>
              <a:rPr lang="es-ES" dirty="0">
                <a:solidFill>
                  <a:srgbClr val="000000"/>
                </a:solidFill>
              </a:rPr>
              <a:t>VIDEOS DE ESTAS SESIONES</a:t>
            </a:r>
          </a:p>
          <a:p>
            <a:pPr>
              <a:spcBef>
                <a:spcPts val="0"/>
              </a:spcBef>
              <a:buSzPts val="1200"/>
            </a:pPr>
            <a:r>
              <a:rPr lang="es-ES" b="1" dirty="0">
                <a:solidFill>
                  <a:srgbClr val="000000"/>
                </a:solidFill>
              </a:rPr>
              <a:t>ENLACE A SEDE ELECTRÓNICA DEL MINISTERIO </a:t>
            </a:r>
            <a:r>
              <a:rPr lang="es-ES" dirty="0">
                <a:solidFill>
                  <a:srgbClr val="000000"/>
                </a:solidFill>
              </a:rPr>
              <a:t>para cumplimentar la solicitud, si pincháis en ese enlace os lleva aquí (siguiente diapo)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22E79-66F4-475E-94DD-59897D81A0B7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911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SEDE ELECTRÓNICA </a:t>
            </a:r>
          </a:p>
          <a:p>
            <a:r>
              <a:rPr lang="es-ES" dirty="0"/>
              <a:t>Desde aquí podéis cumplimentar la solicitud, encontrar información detallada acerca de los requisitos, consultar el estado de vuestra solicitud y encontrareis las notificaciones y resoluciones durante el proceso.</a:t>
            </a:r>
          </a:p>
          <a:p>
            <a:r>
              <a:rPr lang="es-ES" dirty="0"/>
              <a:t>Os tenéis que registrar e ir cumplimentando los distintos apartados, los que más tenéis que trabajar son:</a:t>
            </a:r>
          </a:p>
          <a:p>
            <a:pPr marL="236622" indent="-236622">
              <a:buAutoNum type="alphaUcPeriod"/>
            </a:pPr>
            <a:r>
              <a:rPr lang="es-ES" dirty="0"/>
              <a:t>Memoria de los estudios de Máster que queréis realizar (min. 400 palabras). Tenéis que describir los estudios elegidos, la importancia para vuestro desarrollo académico y profesional en España, cual es el motivo de realizarlo en EEUU y no en otro sitio.</a:t>
            </a:r>
          </a:p>
          <a:p>
            <a:pPr marL="236622" indent="-236622">
              <a:buAutoNum type="alphaUcPeriod"/>
            </a:pPr>
            <a:r>
              <a:rPr lang="es-ES" dirty="0"/>
              <a:t>Universidades en las que habéis solicitado la admisión, podéis indicar varias.</a:t>
            </a:r>
          </a:p>
          <a:p>
            <a:pPr marL="236622" indent="-236622">
              <a:buAutoNum type="alphaUcPeriod"/>
            </a:pPr>
            <a:r>
              <a:rPr lang="es-ES" dirty="0" err="1"/>
              <a:t>Curriculum</a:t>
            </a:r>
            <a:r>
              <a:rPr lang="es-ES" dirty="0"/>
              <a:t>, tenéis que rellenar distintos apartados explicando vuestros méritos, cada apartado tiene una puntuación diferente y eso es lo que se valorará en la fase de selección; en el Anexo I de la convocatoria tenéis los criterios de valoración del </a:t>
            </a:r>
            <a:r>
              <a:rPr lang="es-ES" dirty="0" err="1"/>
              <a:t>Curriculum</a:t>
            </a:r>
            <a:r>
              <a:rPr lang="es-ES" dirty="0"/>
              <a:t> para que lo rellenéis siguiendo esos criterios.</a:t>
            </a:r>
          </a:p>
          <a:p>
            <a:pPr defTabSz="946489">
              <a:defRPr/>
            </a:pPr>
            <a:r>
              <a:rPr lang="es-ES" b="1" dirty="0">
                <a:solidFill>
                  <a:srgbClr val="000000"/>
                </a:solidFill>
              </a:rPr>
              <a:t>DOCUMENTOS A ADJUNTAR: En el plazo de presentación de la solicitud: </a:t>
            </a:r>
            <a:r>
              <a:rPr lang="es-ES" dirty="0">
                <a:solidFill>
                  <a:srgbClr val="000000"/>
                </a:solidFill>
              </a:rPr>
              <a:t>debéis adjuntar título de grado y certificado académico de notas. </a:t>
            </a:r>
            <a:r>
              <a:rPr lang="es-ES" b="1" dirty="0">
                <a:solidFill>
                  <a:srgbClr val="000000"/>
                </a:solidFill>
              </a:rPr>
              <a:t>Si resultáis seleccionados para ir a la entrevista, en la segunda fase de la selección</a:t>
            </a:r>
            <a:r>
              <a:rPr lang="es-ES" dirty="0">
                <a:solidFill>
                  <a:srgbClr val="000000"/>
                </a:solidFill>
              </a:rPr>
              <a:t>: tenéis que presentar dos cartas de referencia y Carta de admisión, para ello la Comisión </a:t>
            </a:r>
            <a:r>
              <a:rPr lang="es-ES" dirty="0" err="1">
                <a:solidFill>
                  <a:srgbClr val="000000"/>
                </a:solidFill>
              </a:rPr>
              <a:t>Fulbright</a:t>
            </a:r>
            <a:r>
              <a:rPr lang="es-ES" dirty="0">
                <a:solidFill>
                  <a:srgbClr val="000000"/>
                </a:solidFill>
              </a:rPr>
              <a:t> se pondrá en contacto con los candidatos seleccionados y les explicará el proceso (son 36 los que pasan a esta fase)</a:t>
            </a:r>
          </a:p>
          <a:p>
            <a:pPr marL="236622" indent="-236622">
              <a:buAutoNum type="alphaUcPeriod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22E79-66F4-475E-94DD-59897D81A0B7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3138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Este es un cuadro comparativo entre las dos convocatorias de becas </a:t>
            </a:r>
            <a:r>
              <a:rPr lang="es-ES" dirty="0" err="1"/>
              <a:t>Fulbright</a:t>
            </a:r>
            <a:r>
              <a:rPr lang="es-ES" dirty="0"/>
              <a:t> para estudios de postgrado en EE.UU. pues muchos nos preguntáis cuales son las diferencias entre ambas convocatorias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22E79-66F4-475E-94DD-59897D81A0B7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015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n-US" dirty="0"/>
              <a:t>Algunas de las webs especializadas para buscar y seleccionar programas de estudio.</a:t>
            </a:r>
          </a:p>
          <a:p>
            <a:endParaRPr lang="es-ES" altLang="en-US" dirty="0">
              <a:latin typeface="Times New Roman" panose="02020603050405020304" pitchFamily="18" charset="0"/>
            </a:endParaRP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603" algn="l"/>
                <a:tab pos="944845" algn="l"/>
                <a:tab pos="1418091" algn="l"/>
                <a:tab pos="1891337" algn="l"/>
                <a:tab pos="2364579" algn="l"/>
                <a:tab pos="2839466" algn="l"/>
                <a:tab pos="3312712" algn="l"/>
                <a:tab pos="3785955" algn="l"/>
                <a:tab pos="4259199" algn="l"/>
                <a:tab pos="4732445" algn="l"/>
                <a:tab pos="5205689" algn="l"/>
                <a:tab pos="5680577" algn="l"/>
                <a:tab pos="6153822" algn="l"/>
                <a:tab pos="6627066" algn="l"/>
                <a:tab pos="7100311" algn="l"/>
                <a:tab pos="7573556" algn="l"/>
                <a:tab pos="8048443" algn="l"/>
                <a:tab pos="8521686" algn="l"/>
                <a:tab pos="8994932" algn="l"/>
                <a:tab pos="946817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71603" algn="l"/>
                <a:tab pos="944845" algn="l"/>
                <a:tab pos="1418091" algn="l"/>
                <a:tab pos="1891337" algn="l"/>
                <a:tab pos="2364579" algn="l"/>
                <a:tab pos="2839466" algn="l"/>
                <a:tab pos="3312712" algn="l"/>
                <a:tab pos="3785955" algn="l"/>
                <a:tab pos="4259199" algn="l"/>
                <a:tab pos="4732445" algn="l"/>
                <a:tab pos="5205689" algn="l"/>
                <a:tab pos="5680577" algn="l"/>
                <a:tab pos="6153822" algn="l"/>
                <a:tab pos="6627066" algn="l"/>
                <a:tab pos="7100311" algn="l"/>
                <a:tab pos="7573556" algn="l"/>
                <a:tab pos="8048443" algn="l"/>
                <a:tab pos="8521686" algn="l"/>
                <a:tab pos="8994932" algn="l"/>
                <a:tab pos="946817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71603" algn="l"/>
                <a:tab pos="944845" algn="l"/>
                <a:tab pos="1418091" algn="l"/>
                <a:tab pos="1891337" algn="l"/>
                <a:tab pos="2364579" algn="l"/>
                <a:tab pos="2839466" algn="l"/>
                <a:tab pos="3312712" algn="l"/>
                <a:tab pos="3785955" algn="l"/>
                <a:tab pos="4259199" algn="l"/>
                <a:tab pos="4732445" algn="l"/>
                <a:tab pos="5205689" algn="l"/>
                <a:tab pos="5680577" algn="l"/>
                <a:tab pos="6153822" algn="l"/>
                <a:tab pos="6627066" algn="l"/>
                <a:tab pos="7100311" algn="l"/>
                <a:tab pos="7573556" algn="l"/>
                <a:tab pos="8048443" algn="l"/>
                <a:tab pos="8521686" algn="l"/>
                <a:tab pos="8994932" algn="l"/>
                <a:tab pos="946817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71603" algn="l"/>
                <a:tab pos="944845" algn="l"/>
                <a:tab pos="1418091" algn="l"/>
                <a:tab pos="1891337" algn="l"/>
                <a:tab pos="2364579" algn="l"/>
                <a:tab pos="2839466" algn="l"/>
                <a:tab pos="3312712" algn="l"/>
                <a:tab pos="3785955" algn="l"/>
                <a:tab pos="4259199" algn="l"/>
                <a:tab pos="4732445" algn="l"/>
                <a:tab pos="5205689" algn="l"/>
                <a:tab pos="5680577" algn="l"/>
                <a:tab pos="6153822" algn="l"/>
                <a:tab pos="6627066" algn="l"/>
                <a:tab pos="7100311" algn="l"/>
                <a:tab pos="7573556" algn="l"/>
                <a:tab pos="8048443" algn="l"/>
                <a:tab pos="8521686" algn="l"/>
                <a:tab pos="8994932" algn="l"/>
                <a:tab pos="946817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71603" algn="l"/>
                <a:tab pos="944845" algn="l"/>
                <a:tab pos="1418091" algn="l"/>
                <a:tab pos="1891337" algn="l"/>
                <a:tab pos="2364579" algn="l"/>
                <a:tab pos="2839466" algn="l"/>
                <a:tab pos="3312712" algn="l"/>
                <a:tab pos="3785955" algn="l"/>
                <a:tab pos="4259199" algn="l"/>
                <a:tab pos="4732445" algn="l"/>
                <a:tab pos="5205689" algn="l"/>
                <a:tab pos="5680577" algn="l"/>
                <a:tab pos="6153822" algn="l"/>
                <a:tab pos="6627066" algn="l"/>
                <a:tab pos="7100311" algn="l"/>
                <a:tab pos="7573556" algn="l"/>
                <a:tab pos="8048443" algn="l"/>
                <a:tab pos="8521686" algn="l"/>
                <a:tab pos="8994932" algn="l"/>
                <a:tab pos="946817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602844" indent="-236622" defTabSz="46502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603" algn="l"/>
                <a:tab pos="944845" algn="l"/>
                <a:tab pos="1418091" algn="l"/>
                <a:tab pos="1891337" algn="l"/>
                <a:tab pos="2364579" algn="l"/>
                <a:tab pos="2839466" algn="l"/>
                <a:tab pos="3312712" algn="l"/>
                <a:tab pos="3785955" algn="l"/>
                <a:tab pos="4259199" algn="l"/>
                <a:tab pos="4732445" algn="l"/>
                <a:tab pos="5205689" algn="l"/>
                <a:tab pos="5680577" algn="l"/>
                <a:tab pos="6153822" algn="l"/>
                <a:tab pos="6627066" algn="l"/>
                <a:tab pos="7100311" algn="l"/>
                <a:tab pos="7573556" algn="l"/>
                <a:tab pos="8048443" algn="l"/>
                <a:tab pos="8521686" algn="l"/>
                <a:tab pos="8994932" algn="l"/>
                <a:tab pos="946817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3076090" indent="-236622" defTabSz="46502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603" algn="l"/>
                <a:tab pos="944845" algn="l"/>
                <a:tab pos="1418091" algn="l"/>
                <a:tab pos="1891337" algn="l"/>
                <a:tab pos="2364579" algn="l"/>
                <a:tab pos="2839466" algn="l"/>
                <a:tab pos="3312712" algn="l"/>
                <a:tab pos="3785955" algn="l"/>
                <a:tab pos="4259199" algn="l"/>
                <a:tab pos="4732445" algn="l"/>
                <a:tab pos="5205689" algn="l"/>
                <a:tab pos="5680577" algn="l"/>
                <a:tab pos="6153822" algn="l"/>
                <a:tab pos="6627066" algn="l"/>
                <a:tab pos="7100311" algn="l"/>
                <a:tab pos="7573556" algn="l"/>
                <a:tab pos="8048443" algn="l"/>
                <a:tab pos="8521686" algn="l"/>
                <a:tab pos="8994932" algn="l"/>
                <a:tab pos="946817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549333" indent="-236622" defTabSz="46502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603" algn="l"/>
                <a:tab pos="944845" algn="l"/>
                <a:tab pos="1418091" algn="l"/>
                <a:tab pos="1891337" algn="l"/>
                <a:tab pos="2364579" algn="l"/>
                <a:tab pos="2839466" algn="l"/>
                <a:tab pos="3312712" algn="l"/>
                <a:tab pos="3785955" algn="l"/>
                <a:tab pos="4259199" algn="l"/>
                <a:tab pos="4732445" algn="l"/>
                <a:tab pos="5205689" algn="l"/>
                <a:tab pos="5680577" algn="l"/>
                <a:tab pos="6153822" algn="l"/>
                <a:tab pos="6627066" algn="l"/>
                <a:tab pos="7100311" algn="l"/>
                <a:tab pos="7573556" algn="l"/>
                <a:tab pos="8048443" algn="l"/>
                <a:tab pos="8521686" algn="l"/>
                <a:tab pos="8994932" algn="l"/>
                <a:tab pos="946817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4022579" indent="-236622" defTabSz="46502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603" algn="l"/>
                <a:tab pos="944845" algn="l"/>
                <a:tab pos="1418091" algn="l"/>
                <a:tab pos="1891337" algn="l"/>
                <a:tab pos="2364579" algn="l"/>
                <a:tab pos="2839466" algn="l"/>
                <a:tab pos="3312712" algn="l"/>
                <a:tab pos="3785955" algn="l"/>
                <a:tab pos="4259199" algn="l"/>
                <a:tab pos="4732445" algn="l"/>
                <a:tab pos="5205689" algn="l"/>
                <a:tab pos="5680577" algn="l"/>
                <a:tab pos="6153822" algn="l"/>
                <a:tab pos="6627066" algn="l"/>
                <a:tab pos="7100311" algn="l"/>
                <a:tab pos="7573556" algn="l"/>
                <a:tab pos="8048443" algn="l"/>
                <a:tab pos="8521686" algn="l"/>
                <a:tab pos="8994932" algn="l"/>
                <a:tab pos="946817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903AB47D-52D8-41CC-80D1-E1D2F5D8725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61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8100" cy="3838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2E79-66F4-475E-94DD-59897D81A0B7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43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83aa3207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706438"/>
            <a:ext cx="4706937" cy="353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83aa32079_0_17:notes"/>
          <p:cNvSpPr txBox="1">
            <a:spLocks noGrp="1"/>
          </p:cNvSpPr>
          <p:nvPr>
            <p:ph type="body" idx="1"/>
          </p:nvPr>
        </p:nvSpPr>
        <p:spPr>
          <a:xfrm>
            <a:off x="715708" y="4472434"/>
            <a:ext cx="5725663" cy="4237041"/>
          </a:xfrm>
          <a:prstGeom prst="rect">
            <a:avLst/>
          </a:prstGeom>
        </p:spPr>
        <p:txBody>
          <a:bodyPr spcFirstLastPara="1" wrap="square" lIns="94643" tIns="94643" rIns="94643" bIns="9464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abre el turno de preguntas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20</a:t>
            </a:fld>
            <a:endParaRPr lang="es-E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46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83aa3207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706438"/>
            <a:ext cx="4706937" cy="353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83aa32079_0_149:notes"/>
          <p:cNvSpPr txBox="1">
            <a:spLocks noGrp="1"/>
          </p:cNvSpPr>
          <p:nvPr>
            <p:ph type="body" idx="1"/>
          </p:nvPr>
        </p:nvSpPr>
        <p:spPr>
          <a:xfrm>
            <a:off x="715708" y="4472434"/>
            <a:ext cx="5725663" cy="4237041"/>
          </a:xfrm>
          <a:prstGeom prst="rect">
            <a:avLst/>
          </a:prstGeom>
        </p:spPr>
        <p:txBody>
          <a:bodyPr spcFirstLastPara="1" wrap="square" lIns="94643" tIns="94643" rIns="94643" bIns="9464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7864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83aa3207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706438"/>
            <a:ext cx="4706937" cy="353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83aa32079_0_149:notes"/>
          <p:cNvSpPr txBox="1">
            <a:spLocks noGrp="1"/>
          </p:cNvSpPr>
          <p:nvPr>
            <p:ph type="body" idx="1"/>
          </p:nvPr>
        </p:nvSpPr>
        <p:spPr>
          <a:xfrm>
            <a:off x="715708" y="4472434"/>
            <a:ext cx="5725663" cy="4237041"/>
          </a:xfrm>
          <a:prstGeom prst="rect">
            <a:avLst/>
          </a:prstGeom>
        </p:spPr>
        <p:txBody>
          <a:bodyPr spcFirstLastPara="1" wrap="square" lIns="94643" tIns="94643" rIns="94643" bIns="9464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6442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83aa3207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706438"/>
            <a:ext cx="4706937" cy="353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83aa32079_0_149:notes"/>
          <p:cNvSpPr txBox="1">
            <a:spLocks noGrp="1"/>
          </p:cNvSpPr>
          <p:nvPr>
            <p:ph type="body" idx="1"/>
          </p:nvPr>
        </p:nvSpPr>
        <p:spPr>
          <a:xfrm>
            <a:off x="715708" y="4472434"/>
            <a:ext cx="5725663" cy="4237041"/>
          </a:xfrm>
          <a:prstGeom prst="rect">
            <a:avLst/>
          </a:prstGeom>
        </p:spPr>
        <p:txBody>
          <a:bodyPr spcFirstLastPara="1" wrap="square" lIns="94643" tIns="94643" rIns="94643" bIns="9464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332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845f6ac20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706438"/>
            <a:ext cx="4706937" cy="353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845f6ac20_1_77:notes"/>
          <p:cNvSpPr txBox="1">
            <a:spLocks noGrp="1"/>
          </p:cNvSpPr>
          <p:nvPr>
            <p:ph type="body" idx="1"/>
          </p:nvPr>
        </p:nvSpPr>
        <p:spPr>
          <a:xfrm>
            <a:off x="715708" y="4472434"/>
            <a:ext cx="5725663" cy="4237041"/>
          </a:xfrm>
          <a:prstGeom prst="rect">
            <a:avLst/>
          </a:prstGeom>
        </p:spPr>
        <p:txBody>
          <a:bodyPr spcFirstLastPara="1" wrap="square" lIns="94643" tIns="94643" rIns="94643" bIns="9464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Aprobado por el U.S.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en 1946 a instancias del Sen. J. William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Fulbright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De ahí viene el nombre. ¡Una sola “l”!  (75 Aniversario)</a:t>
            </a:r>
          </a:p>
          <a:p>
            <a:pPr>
              <a:spcBef>
                <a:spcPct val="0"/>
              </a:spcBef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Objetivo: mejorar el entendimiento entre las naciones a través de sus ciudadanos.</a:t>
            </a:r>
          </a:p>
          <a:p>
            <a:pPr>
              <a:spcBef>
                <a:spcPct val="0"/>
              </a:spcBef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sólo una experiencia académica, también cultural y a todos los niveles.</a:t>
            </a:r>
          </a:p>
          <a:p>
            <a:pPr>
              <a:spcBef>
                <a:spcPct val="0"/>
              </a:spcBef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413" indent="-177413">
              <a:spcBef>
                <a:spcPct val="0"/>
              </a:spcBef>
              <a:buFontTx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Presente en más de 160 países y cuenta con más de 400.000 becarios - ¡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177413" indent="-177413" defTabSz="946204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Hay Comisiones Binacionales en 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52 </a:t>
            </a: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países y en otros m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ás de </a:t>
            </a: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100 pa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ses el Programa </a:t>
            </a:r>
            <a:r>
              <a:rPr lang="es-ES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Fulbright</a:t>
            </a: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 administra a través de las Embajadas de EEUU. 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61 becarios han recibido el Premio Nobel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88 becarios han recibido el Premio Pulitzer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39 han sido Jefes de Estado o Gobierno</a:t>
            </a:r>
          </a:p>
          <a:p>
            <a:pPr>
              <a:spcBef>
                <a:spcPct val="0"/>
              </a:spcBef>
            </a:pPr>
            <a:endParaRPr lang="en-US" sz="1000" dirty="0"/>
          </a:p>
          <a:p>
            <a:pPr marL="177413" indent="-177413">
              <a:spcBef>
                <a:spcPct val="0"/>
              </a:spcBef>
              <a:buFontTx/>
              <a:buChar char="•"/>
            </a:pPr>
            <a:endParaRPr lang="es-ES" dirty="0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6E8B93-8458-47E4-88B2-1679D21B0716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13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413" indent="-177413">
              <a:spcBef>
                <a:spcPct val="0"/>
              </a:spcBef>
              <a:buFontTx/>
              <a:buChar char="•"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Comienza en 1958 </a:t>
            </a:r>
          </a:p>
          <a:p>
            <a:pPr>
              <a:spcBef>
                <a:spcPct val="0"/>
              </a:spcBef>
            </a:pPr>
            <a:endParaRPr lang="es-ES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7413" indent="-177413">
              <a:spcBef>
                <a:spcPct val="0"/>
              </a:spcBef>
              <a:buFontTx/>
              <a:buChar char="•"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Depende de ambos gobiernos a través del Ministerio de Asuntos Exteriores y de la Embajada de EE. UU.</a:t>
            </a:r>
          </a:p>
          <a:p>
            <a:pPr marL="177413" indent="-177413">
              <a:spcBef>
                <a:spcPct val="0"/>
              </a:spcBef>
              <a:buFontTx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413" indent="-177413">
              <a:spcBef>
                <a:spcPct val="0"/>
              </a:spcBef>
              <a:buFontTx/>
              <a:buChar char="•"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Único programa de intercambio entre España y EE. UU. avalado por los dos gobiernos. Cuenta con el patrocinio de ambos gobiernos y también del sector privado.</a:t>
            </a:r>
          </a:p>
          <a:p>
            <a:pPr marL="177413" indent="-177413">
              <a:spcBef>
                <a:spcPct val="0"/>
              </a:spcBef>
              <a:buFontTx/>
              <a:buChar char="•"/>
            </a:pPr>
            <a:endParaRPr lang="es-ES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7413" indent="-177413" defTabSz="946204">
              <a:spcBef>
                <a:spcPct val="0"/>
              </a:spcBef>
              <a:buFontTx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Gestiona 15 programas distintos de becas </a:t>
            </a:r>
            <a:r>
              <a:rPr lang="es-E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Fulbright</a:t>
            </a: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españoles y varias para estadounidenses </a:t>
            </a:r>
          </a:p>
          <a:p>
            <a:pPr>
              <a:spcBef>
                <a:spcPct val="0"/>
              </a:spcBef>
            </a:pPr>
            <a:endParaRPr lang="es-ES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Casi 6.000 becarios españoles a EE.UU.</a:t>
            </a: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Más de 4.000 becarios estadounidenses a España</a:t>
            </a:r>
          </a:p>
          <a:p>
            <a:pPr marL="924849" lvl="2" indent="-451748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6 han recibido un Premio Príncipe de Asturias</a:t>
            </a:r>
          </a:p>
          <a:p>
            <a:pPr>
              <a:spcBef>
                <a:spcPct val="0"/>
              </a:spcBef>
            </a:pPr>
            <a:endParaRPr lang="es-ES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7413" indent="-177413">
              <a:spcBef>
                <a:spcPct val="0"/>
              </a:spcBef>
              <a:buFontTx/>
              <a:buChar char="•"/>
            </a:pPr>
            <a:endParaRPr lang="es-ES_tradnl" sz="1100" dirty="0"/>
          </a:p>
        </p:txBody>
      </p:sp>
      <p:sp>
        <p:nvSpPr>
          <p:cNvPr id="317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933E1D-6C1B-4776-9FC5-634818F4623B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94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58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71650" algn="l"/>
                <a:tab pos="944940" algn="l"/>
                <a:tab pos="1418233" algn="l"/>
                <a:tab pos="1891525" algn="l"/>
                <a:tab pos="2364816" algn="l"/>
                <a:tab pos="2839750" algn="l"/>
                <a:tab pos="3313043" algn="l"/>
                <a:tab pos="3786334" algn="l"/>
                <a:tab pos="4259626" algn="l"/>
                <a:tab pos="4732918" algn="l"/>
                <a:tab pos="5206210" algn="l"/>
                <a:tab pos="5681146" algn="l"/>
                <a:tab pos="6154438" algn="l"/>
                <a:tab pos="6627729" algn="l"/>
                <a:tab pos="7101021" algn="l"/>
                <a:tab pos="7574313" algn="l"/>
                <a:tab pos="8049248" algn="l"/>
                <a:tab pos="8522539" algn="l"/>
                <a:tab pos="8995831" algn="l"/>
                <a:tab pos="9469123" algn="l"/>
              </a:tabLst>
              <a:defRPr/>
            </a:pPr>
            <a:fld id="{65B30491-5910-4710-8B6A-C9B66BA55EF2}" type="slidenum">
              <a:rPr lang="en-US" altLang="en-US">
                <a:solidFill>
                  <a:srgbClr val="000000"/>
                </a:solidFill>
                <a:latin typeface="Calibri"/>
                <a:cs typeface="Arial" charset="0"/>
              </a:rPr>
              <a:pPr defTabSz="94658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71650" algn="l"/>
                  <a:tab pos="944940" algn="l"/>
                  <a:tab pos="1418233" algn="l"/>
                  <a:tab pos="1891525" algn="l"/>
                  <a:tab pos="2364816" algn="l"/>
                  <a:tab pos="2839750" algn="l"/>
                  <a:tab pos="3313043" algn="l"/>
                  <a:tab pos="3786334" algn="l"/>
                  <a:tab pos="4259626" algn="l"/>
                  <a:tab pos="4732918" algn="l"/>
                  <a:tab pos="5206210" algn="l"/>
                  <a:tab pos="5681146" algn="l"/>
                  <a:tab pos="6154438" algn="l"/>
                  <a:tab pos="6627729" algn="l"/>
                  <a:tab pos="7101021" algn="l"/>
                  <a:tab pos="7574313" algn="l"/>
                  <a:tab pos="8049248" algn="l"/>
                  <a:tab pos="8522539" algn="l"/>
                  <a:tab pos="8995831" algn="l"/>
                  <a:tab pos="9469123" algn="l"/>
                </a:tabLst>
                <a:defRPr/>
              </a:pPr>
              <a:t>9</a:t>
            </a:fld>
            <a:endParaRPr lang="en-US" altLang="en-US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730790" y="4931048"/>
            <a:ext cx="5682255" cy="460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90" tIns="48196" rIns="96390" bIns="48196"/>
          <a:lstStyle/>
          <a:p>
            <a:pPr defTabSz="465075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63431" algn="l"/>
                <a:tab pos="928508" algn="l"/>
                <a:tab pos="1393582" algn="l"/>
                <a:tab pos="1858658" algn="l"/>
                <a:tab pos="2323731" algn="l"/>
                <a:tab pos="2788806" algn="l"/>
                <a:tab pos="3253881" algn="l"/>
                <a:tab pos="3718956" algn="l"/>
                <a:tab pos="4184031" algn="l"/>
                <a:tab pos="4649107" algn="l"/>
                <a:tab pos="5114181" algn="l"/>
                <a:tab pos="5579257" algn="l"/>
                <a:tab pos="6044331" algn="l"/>
                <a:tab pos="6509406" algn="l"/>
                <a:tab pos="6974481" algn="l"/>
                <a:tab pos="7439557" algn="l"/>
                <a:tab pos="7904631" algn="l"/>
                <a:tab pos="8369707" algn="l"/>
                <a:tab pos="8834780" algn="l"/>
                <a:tab pos="9299856" algn="l"/>
              </a:tabLst>
              <a:defRPr/>
            </a:pPr>
            <a:endParaRPr lang="en-US" altLang="en-US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defTabSz="4650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63431" algn="l"/>
                <a:tab pos="928508" algn="l"/>
                <a:tab pos="1393582" algn="l"/>
                <a:tab pos="1858658" algn="l"/>
                <a:tab pos="2323731" algn="l"/>
                <a:tab pos="2788806" algn="l"/>
                <a:tab pos="3253881" algn="l"/>
                <a:tab pos="3718956" algn="l"/>
                <a:tab pos="4184031" algn="l"/>
                <a:tab pos="4649107" algn="l"/>
                <a:tab pos="5114181" algn="l"/>
                <a:tab pos="5579257" algn="l"/>
                <a:tab pos="6044331" algn="l"/>
                <a:tab pos="6509406" algn="l"/>
                <a:tab pos="6974481" algn="l"/>
                <a:tab pos="7439557" algn="l"/>
                <a:tab pos="7904631" algn="l"/>
                <a:tab pos="8369707" algn="l"/>
                <a:tab pos="8834780" algn="l"/>
                <a:tab pos="9299856" algn="l"/>
              </a:tabLst>
              <a:defRPr/>
            </a:pPr>
            <a:endParaRPr lang="en-US" altLang="es-ES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defTabSz="465075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63431" algn="l"/>
                <a:tab pos="928508" algn="l"/>
                <a:tab pos="1393582" algn="l"/>
                <a:tab pos="1858658" algn="l"/>
                <a:tab pos="2323731" algn="l"/>
                <a:tab pos="2788806" algn="l"/>
                <a:tab pos="3253881" algn="l"/>
                <a:tab pos="3718956" algn="l"/>
                <a:tab pos="4184031" algn="l"/>
                <a:tab pos="4649107" algn="l"/>
                <a:tab pos="5114181" algn="l"/>
                <a:tab pos="5579257" algn="l"/>
                <a:tab pos="6044331" algn="l"/>
                <a:tab pos="6509406" algn="l"/>
                <a:tab pos="6974481" algn="l"/>
                <a:tab pos="7439557" algn="l"/>
                <a:tab pos="7904631" algn="l"/>
                <a:tab pos="8369707" algn="l"/>
                <a:tab pos="8834780" algn="l"/>
                <a:tab pos="9299856" algn="l"/>
              </a:tabLst>
              <a:defRPr/>
            </a:pPr>
            <a:endParaRPr lang="en-US" altLang="en-US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4023485" y="9719945"/>
            <a:ext cx="3077267" cy="51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73" tIns="49333" rIns="94873" bIns="49333" anchor="b"/>
          <a:lstStyle/>
          <a:p>
            <a:pPr algn="r" defTabSz="465075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63431" algn="l"/>
                <a:tab pos="928508" algn="l"/>
                <a:tab pos="1393582" algn="l"/>
                <a:tab pos="1858658" algn="l"/>
                <a:tab pos="2323731" algn="l"/>
                <a:tab pos="2788806" algn="l"/>
                <a:tab pos="3253881" algn="l"/>
                <a:tab pos="3718956" algn="l"/>
                <a:tab pos="4184031" algn="l"/>
                <a:tab pos="4649107" algn="l"/>
                <a:tab pos="5114181" algn="l"/>
                <a:tab pos="5579257" algn="l"/>
                <a:tab pos="6044331" algn="l"/>
                <a:tab pos="6509406" algn="l"/>
                <a:tab pos="6974481" algn="l"/>
                <a:tab pos="7439557" algn="l"/>
                <a:tab pos="7904631" algn="l"/>
                <a:tab pos="8369707" algn="l"/>
                <a:tab pos="8834780" algn="l"/>
                <a:tab pos="9299856" algn="l"/>
              </a:tabLst>
              <a:defRPr/>
            </a:pPr>
            <a:fld id="{94405090-CE40-43F7-B4AA-115EC7EA86E1}" type="slidenum">
              <a:rPr lang="en-US" altLang="en-US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 defTabSz="465075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63431" algn="l"/>
                  <a:tab pos="928508" algn="l"/>
                  <a:tab pos="1393582" algn="l"/>
                  <a:tab pos="1858658" algn="l"/>
                  <a:tab pos="2323731" algn="l"/>
                  <a:tab pos="2788806" algn="l"/>
                  <a:tab pos="3253881" algn="l"/>
                  <a:tab pos="3718956" algn="l"/>
                  <a:tab pos="4184031" algn="l"/>
                  <a:tab pos="4649107" algn="l"/>
                  <a:tab pos="5114181" algn="l"/>
                  <a:tab pos="5579257" algn="l"/>
                  <a:tab pos="6044331" algn="l"/>
                  <a:tab pos="6509406" algn="l"/>
                  <a:tab pos="6974481" algn="l"/>
                  <a:tab pos="7439557" algn="l"/>
                  <a:tab pos="7904631" algn="l"/>
                  <a:tab pos="8369707" algn="l"/>
                  <a:tab pos="8834780" algn="l"/>
                  <a:tab pos="9299856" algn="l"/>
                </a:tabLst>
                <a:defRPr/>
              </a:pPr>
              <a:t>9</a:t>
            </a:fld>
            <a:endParaRPr lang="en-US" altLang="en-US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301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5075">
              <a:spcBef>
                <a:spcPct val="0"/>
              </a:spcBef>
            </a:pPr>
            <a:r>
              <a:rPr lang="en-US" altLang="en-US" dirty="0" err="1"/>
              <a:t>Cuenta</a:t>
            </a:r>
            <a:r>
              <a:rPr lang="en-US" altLang="en-US" dirty="0"/>
              <a:t> con </a:t>
            </a:r>
            <a:r>
              <a:rPr lang="en-US" altLang="en-US" dirty="0" err="1"/>
              <a:t>financiación</a:t>
            </a:r>
            <a:r>
              <a:rPr lang="en-US" altLang="en-US" dirty="0"/>
              <a:t> </a:t>
            </a:r>
            <a:r>
              <a:rPr lang="en-US" altLang="en-US" dirty="0" err="1"/>
              <a:t>pública</a:t>
            </a:r>
            <a:r>
              <a:rPr lang="en-US" altLang="en-US" dirty="0"/>
              <a:t> (</a:t>
            </a:r>
            <a:r>
              <a:rPr lang="en-US" altLang="en-US" dirty="0" err="1"/>
              <a:t>gobiernos</a:t>
            </a:r>
            <a:r>
              <a:rPr lang="en-US" altLang="en-US" dirty="0"/>
              <a:t> de </a:t>
            </a:r>
            <a:r>
              <a:rPr lang="en-US" altLang="en-US" dirty="0" err="1"/>
              <a:t>España</a:t>
            </a:r>
            <a:r>
              <a:rPr lang="en-US" altLang="en-US" dirty="0"/>
              <a:t> y de EE. UU. y </a:t>
            </a:r>
            <a:r>
              <a:rPr lang="en-US" altLang="en-US" dirty="0" err="1"/>
              <a:t>gobiernos</a:t>
            </a:r>
            <a:r>
              <a:rPr lang="en-US" altLang="en-US" dirty="0"/>
              <a:t> </a:t>
            </a:r>
            <a:r>
              <a:rPr lang="en-US" altLang="en-US" dirty="0" err="1"/>
              <a:t>autonómicos</a:t>
            </a:r>
            <a:r>
              <a:rPr lang="en-US" altLang="en-US" dirty="0"/>
              <a:t>) y </a:t>
            </a:r>
            <a:r>
              <a:rPr lang="en-US" altLang="en-US" dirty="0" err="1"/>
              <a:t>patrocinadores</a:t>
            </a:r>
            <a:r>
              <a:rPr lang="en-US" altLang="en-US" dirty="0"/>
              <a:t> privados (</a:t>
            </a:r>
            <a:r>
              <a:rPr lang="en-US" altLang="en-US" dirty="0" err="1"/>
              <a:t>empresas</a:t>
            </a:r>
            <a:r>
              <a:rPr lang="en-US" altLang="en-US" dirty="0"/>
              <a:t>, </a:t>
            </a:r>
            <a:r>
              <a:rPr lang="en-US" altLang="en-US" dirty="0" err="1"/>
              <a:t>fundaciones</a:t>
            </a:r>
            <a:r>
              <a:rPr lang="en-US" altLang="en-US" dirty="0"/>
              <a:t>, </a:t>
            </a:r>
            <a:r>
              <a:rPr lang="en-US" altLang="en-US" dirty="0" err="1"/>
              <a:t>universidades</a:t>
            </a:r>
            <a:r>
              <a:rPr lang="en-US" altLang="en-US" dirty="0"/>
              <a:t>). </a:t>
            </a:r>
          </a:p>
          <a:p>
            <a:pPr defTabSz="465075">
              <a:spcBef>
                <a:spcPct val="0"/>
              </a:spcBef>
            </a:pPr>
            <a:endParaRPr lang="en-US" dirty="0"/>
          </a:p>
          <a:p>
            <a:pPr defTabSz="465075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0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fld id="{664D44A6-45EB-4A8B-B5D6-962EF7E0BC18}" type="datetimeFigureOut">
              <a:rPr lang="es-ES" smtClean="0"/>
              <a:pPr>
                <a:defRPr/>
              </a:pPr>
              <a:t>26/01/2022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112C8010-4746-4BB6-9E4D-9DF54CB83F2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4569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3E27-A1E4-4B5F-9E38-99288AE03097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047C-DDC5-48F4-809A-8359630732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74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3E27-A1E4-4B5F-9E38-99288AE03097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047C-DDC5-48F4-809A-8359630732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243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3E27-A1E4-4B5F-9E38-99288AE03097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047C-DDC5-48F4-809A-8359630732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38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3E27-A1E4-4B5F-9E38-99288AE03097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047C-DDC5-48F4-809A-8359630732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361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3E27-A1E4-4B5F-9E38-99288AE03097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047C-DDC5-48F4-809A-8359630732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56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3E27-A1E4-4B5F-9E38-99288AE03097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047C-DDC5-48F4-809A-8359630732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80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E116B-5163-4571-AF9B-653BF623C1AF}" type="datetimeFigureOut">
              <a:rPr lang="es-ES" smtClean="0"/>
              <a:pPr>
                <a:defRPr/>
              </a:pPr>
              <a:t>26/01/2022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0DF60-86B4-4974-B2E8-ED03C226DFA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700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50C88-2D09-4140-9B34-8B14A64742C8}" type="datetimeFigureOut">
              <a:rPr lang="es-ES" smtClean="0"/>
              <a:pPr>
                <a:defRPr/>
              </a:pPr>
              <a:t>26/01/2022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995E2-A02F-4876-9677-A9F4B2E0EDF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94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708E7C-7F76-4FA1-9790-6F0F8DF1956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01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AAF17D-1DE3-4F7C-B0C1-6D658808A26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79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fld id="{96ECB6B4-2870-4483-8D6A-DBFCCAEE720F}" type="datetimeFigureOut">
              <a:rPr lang="es-ES" smtClean="0"/>
              <a:pPr>
                <a:defRPr/>
              </a:pPr>
              <a:t>26/01/2022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15E9F251-DF55-41CE-8FE9-08548B298E3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216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3990A6-27A5-4EEB-9FA8-EB5609B8A0D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049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622C99-AD07-4A1D-A44E-E2CEF57CBD6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364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FF2733-8C32-414D-B2BD-DD073B3CF9C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344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3B9CF1-891D-42BE-B4EF-B6A99AF4659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227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35F8BB-51FE-4D80-A708-EEEA7E200BD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882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ABA980-210D-42A8-A217-287002F7C59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596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46BA88-E125-4A09-B00B-EFFEA92E520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389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18637C-5448-48F0-93DF-8CE6B0E251A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460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8FA2D7-D131-4065-A7F0-896173B6E85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608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9692B-9643-42E9-8064-43311802B744}" type="datetimeFigureOut">
              <a:rPr lang="es-ES" smtClean="0"/>
              <a:pPr>
                <a:defRPr/>
              </a:pPr>
              <a:t>26/01/2022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16E7FEC8-EB99-4768-9756-F918CB03F2B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050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3BCC5-A31B-4BCE-9BF6-D35E9FABBEA1}" type="datetimeFigureOut">
              <a:rPr lang="es-ES" smtClean="0"/>
              <a:pPr>
                <a:defRPr/>
              </a:pPr>
              <a:t>26/01/2022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F4AD1-A798-416C-8A4A-1FEA646E5E1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65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E4B6A-BF3E-4418-951E-3905EB136C77}" type="datetimeFigureOut">
              <a:rPr lang="es-ES" smtClean="0"/>
              <a:pPr>
                <a:defRPr/>
              </a:pPr>
              <a:t>26/01/2022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5C451-1DDA-4DA4-AD2F-A374411D7A6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104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93FADC-48D7-456E-81F5-DE483D9EDCE2}" type="datetimeFigureOut">
              <a:rPr lang="es-ES" smtClean="0"/>
              <a:pPr>
                <a:defRPr/>
              </a:pPr>
              <a:t>26/01/2022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069B8-E416-49A6-A43C-140467F7762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33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8E0D12-A283-4C9A-BBD4-1F21153D8D59}" type="datetimeFigureOut">
              <a:rPr lang="es-ES" smtClean="0"/>
              <a:pPr>
                <a:defRPr/>
              </a:pPr>
              <a:t>26/01/2022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1A0BD-20DE-4FBB-B0EC-39E321D8DDF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75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3BCC5-A31B-4BCE-9BF6-D35E9FABBEA1}" type="datetimeFigureOut">
              <a:rPr lang="es-ES" smtClean="0"/>
              <a:pPr>
                <a:defRPr/>
              </a:pPr>
              <a:t>26/01/2022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F4AD1-A798-416C-8A4A-1FEA646E5E1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58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31E8C-802F-41D6-9486-5821D8A054D5}" type="datetimeFigureOut">
              <a:rPr lang="es-ES" smtClean="0"/>
              <a:pPr>
                <a:defRPr/>
              </a:pPr>
              <a:t>26/01/2022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8A7F6-C2FF-4EE0-94E2-16C3CD0F798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31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158B0-EEFF-4225-9295-EA02663064A2}" type="datetimeFigureOut">
              <a:rPr lang="es-ES" smtClean="0"/>
              <a:pPr>
                <a:defRPr/>
              </a:pPr>
              <a:t>26/01/2022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E0B45-7F19-4B57-AE2F-6EBDB0C47CD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5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B03E27-A1E4-4B5F-9E38-99288AE03097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E1047C-DDC5-48F4-809A-8359630732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98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Pulse para editar el formato del texto de título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Pulse para editar el formato de esquema del texto</a:t>
            </a:r>
          </a:p>
          <a:p>
            <a:pPr lvl="1"/>
            <a:r>
              <a:rPr lang="en-GB" altLang="en-US"/>
              <a:t>Segundo nivel del esquema</a:t>
            </a:r>
          </a:p>
          <a:p>
            <a:pPr lvl="2"/>
            <a:r>
              <a:rPr lang="en-GB" altLang="en-US"/>
              <a:t>Tercer nivel del esquema</a:t>
            </a:r>
          </a:p>
          <a:p>
            <a:pPr lvl="3"/>
            <a:r>
              <a:rPr lang="en-GB" altLang="en-US"/>
              <a:t>Cuarto nivel del esquema</a:t>
            </a:r>
          </a:p>
          <a:p>
            <a:pPr lvl="4"/>
            <a:r>
              <a:rPr lang="en-GB" altLang="en-US"/>
              <a:t>Quinto nivel del esquema</a:t>
            </a:r>
          </a:p>
          <a:p>
            <a:pPr lvl="4"/>
            <a:r>
              <a:rPr lang="en-GB" altLang="en-US"/>
              <a:t>Sexto nivel del esquema</a:t>
            </a:r>
          </a:p>
          <a:p>
            <a:pPr lvl="4"/>
            <a:r>
              <a:rPr lang="en-GB" altLang="en-US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SzPct val="100000"/>
              <a:defRPr>
                <a:solidFill>
                  <a:srgbClr val="000000"/>
                </a:solidFill>
                <a:cs typeface="Droid Sans Fallback"/>
              </a:defRPr>
            </a:lvl1pPr>
          </a:lstStyle>
          <a:p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SzPct val="100000"/>
              <a:defRPr>
                <a:solidFill>
                  <a:srgbClr val="000000"/>
                </a:solidFill>
                <a:cs typeface="Droid Sans Fallback"/>
              </a:defRPr>
            </a:lvl1pPr>
          </a:lstStyle>
          <a:p>
            <a:fld id="{AACB6AB2-BDA3-4C43-9729-2D01BABD78CF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09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83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p9c7kdb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fulbcuadrocom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nces.ed.gov/collegenavigator/" TargetMode="External"/><Relationship Id="rId3" Type="http://schemas.openxmlformats.org/officeDocument/2006/relationships/hyperlink" Target="http://www.ets.org/toefl" TargetMode="External"/><Relationship Id="rId7" Type="http://schemas.openxmlformats.org/officeDocument/2006/relationships/hyperlink" Target="mailto:https://www.princetonreview.com/grad-program-searc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ba.com/global" TargetMode="External"/><Relationship Id="rId5" Type="http://schemas.openxmlformats.org/officeDocument/2006/relationships/hyperlink" Target="https://englishtest.duolingo.com/es" TargetMode="External"/><Relationship Id="rId10" Type="http://schemas.openxmlformats.org/officeDocument/2006/relationships/image" Target="../media/image46.png"/><Relationship Id="rId4" Type="http://schemas.openxmlformats.org/officeDocument/2006/relationships/hyperlink" Target="https://takeielts.britishcouncil.org/" TargetMode="External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7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collegenavigato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hyperlink" Target="https://www.princetonreview.com/grad-program-sear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EducationUSASpain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outube.com/playlist?list=PLbh4GzAB5IcGkdtlxjt5iVsZKdZcer-OC" TargetMode="External"/><Relationship Id="rId5" Type="http://schemas.openxmlformats.org/officeDocument/2006/relationships/hyperlink" Target="https://www.youtube.com/playlist?list=PLbh4GzAB5IcEUlVdc_vYNvIL_xcTmwVOM" TargetMode="External"/><Relationship Id="rId4" Type="http://schemas.openxmlformats.org/officeDocument/2006/relationships/hyperlink" Target="https://www.youtube.com/playlist?list=PLbh4GzAB5IcHoWMM0dYfK4AzXxPzJGqO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5stepFe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hyperlink" Target="https://bit.ly/ATAPGFe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gif"/><Relationship Id="rId12" Type="http://schemas.openxmlformats.org/officeDocument/2006/relationships/image" Target="../media/image20.jpeg"/><Relationship Id="rId17" Type="http://schemas.openxmlformats.org/officeDocument/2006/relationships/image" Target="../media/image25.gif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10" Type="http://schemas.openxmlformats.org/officeDocument/2006/relationships/image" Target="../media/image18.JP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g"/><Relationship Id="rId14" Type="http://schemas.openxmlformats.org/officeDocument/2006/relationships/image" Target="../media/image22.jpeg"/><Relationship Id="rId22" Type="http://schemas.openxmlformats.org/officeDocument/2006/relationships/image" Target="../media/image30.png"/><Relationship Id="rId27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B722EF5-EB6C-414C-853E-F940BF36C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76" y="4816045"/>
            <a:ext cx="3225984" cy="962029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85029CC2-53E0-435C-89E9-F54F7E2A5537}"/>
              </a:ext>
            </a:extLst>
          </p:cNvPr>
          <p:cNvSpPr txBox="1">
            <a:spLocks/>
          </p:cNvSpPr>
          <p:nvPr/>
        </p:nvSpPr>
        <p:spPr>
          <a:xfrm>
            <a:off x="2339752" y="976845"/>
            <a:ext cx="7514035" cy="33783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s-ES" sz="3600" b="1" dirty="0">
              <a:solidFill>
                <a:srgbClr val="1E2BA2"/>
              </a:solidFill>
              <a:latin typeface="Montserrat" panose="00000500000000000000" pitchFamily="2" charset="0"/>
            </a:endParaRPr>
          </a:p>
          <a:p>
            <a:pPr algn="l"/>
            <a:r>
              <a:rPr lang="es-ES" sz="3600" b="1" dirty="0">
                <a:solidFill>
                  <a:srgbClr val="1E2B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Becas Ministerio de Universidades / </a:t>
            </a:r>
            <a:r>
              <a:rPr lang="es-ES" sz="3600" b="1" dirty="0" err="1">
                <a:solidFill>
                  <a:srgbClr val="1E2B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Fulbright</a:t>
            </a:r>
            <a:endParaRPr lang="es-ES" sz="3600" b="1" dirty="0">
              <a:solidFill>
                <a:srgbClr val="1E2B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3600" b="1" dirty="0">
              <a:solidFill>
                <a:srgbClr val="1E2B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3600" b="1" dirty="0">
                <a:solidFill>
                  <a:srgbClr val="1E2B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Realización de Estudios de Máster en EE. UU. 2022-2023</a:t>
            </a:r>
          </a:p>
        </p:txBody>
      </p:sp>
      <p:pic>
        <p:nvPicPr>
          <p:cNvPr id="2" name="Google Shape;308;p36">
            <a:extLst>
              <a:ext uri="{FF2B5EF4-FFF2-40B4-BE49-F238E27FC236}">
                <a16:creationId xmlns:a16="http://schemas.microsoft.com/office/drawing/2014/main" id="{4236406E-5F97-4967-97CF-3EAB8F6E58A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0232" y="4700852"/>
            <a:ext cx="2160240" cy="94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84A89C5-2E79-4A1B-B6C1-FCD83974B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231729"/>
            <a:ext cx="3528392" cy="10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3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1"/>
          <p:cNvSpPr/>
          <p:nvPr/>
        </p:nvSpPr>
        <p:spPr>
          <a:xfrm>
            <a:off x="2339752" y="1052736"/>
            <a:ext cx="554461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1E2BA2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1E2BA2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ES" sz="3200" b="1" dirty="0">
                <a:solidFill>
                  <a:srgbClr val="1E2BA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rPr>
              <a:t>DOTACIÓN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Google Shape;386;p51"/>
          <p:cNvSpPr txBox="1"/>
          <p:nvPr/>
        </p:nvSpPr>
        <p:spPr>
          <a:xfrm>
            <a:off x="1115616" y="1916832"/>
            <a:ext cx="8229600" cy="542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r>
              <a:rPr lang="es-ES" sz="2775" dirty="0">
                <a:solidFill>
                  <a:srgbClr val="1E2BA2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Por parte del </a:t>
            </a:r>
            <a:r>
              <a:rPr lang="es-ES" sz="2775" dirty="0" err="1">
                <a:solidFill>
                  <a:srgbClr val="1E2BA2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Mº</a:t>
            </a:r>
            <a:r>
              <a:rPr lang="es-ES" sz="2775" dirty="0">
                <a:solidFill>
                  <a:srgbClr val="1E2BA2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. Universidades</a:t>
            </a:r>
          </a:p>
          <a:p>
            <a:pPr marL="0" marR="0" lvl="0" indent="0" algn="l" rtl="0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endParaRPr lang="es-ES" sz="2775" dirty="0">
              <a:solidFill>
                <a:srgbClr val="457ACA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 panose="020B0604020202020204" pitchFamily="34" charset="0"/>
              <a:buChar char="•"/>
            </a:pPr>
            <a:r>
              <a:rPr lang="es-ES" sz="2775" dirty="0">
                <a:solidFill>
                  <a:srgbClr val="457ACA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Estipendio mensual:      2.220 €</a:t>
            </a:r>
          </a:p>
          <a:p>
            <a:pPr marL="457200" marR="0" lvl="0" indent="-457200" algn="l" rtl="0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 panose="020B0604020202020204" pitchFamily="34" charset="0"/>
              <a:buChar char="•"/>
            </a:pPr>
            <a:r>
              <a:rPr lang="es-ES" sz="2775" dirty="0">
                <a:solidFill>
                  <a:srgbClr val="457ACA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Ayuda para matrícula: 20.000 €</a:t>
            </a:r>
          </a:p>
          <a:p>
            <a:pPr marL="0" marR="0" lvl="0" indent="0" algn="l" rtl="0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endParaRPr lang="es-ES" sz="2775" dirty="0">
              <a:solidFill>
                <a:srgbClr val="457ACA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r>
              <a:rPr lang="es-ES" sz="2775" dirty="0">
                <a:solidFill>
                  <a:srgbClr val="1E2BA2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Por parte de </a:t>
            </a:r>
            <a:r>
              <a:rPr lang="es-ES" sz="2775" dirty="0" err="1">
                <a:solidFill>
                  <a:srgbClr val="1E2BA2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Fulbright</a:t>
            </a:r>
            <a:r>
              <a:rPr lang="es-ES" sz="2775" dirty="0">
                <a:solidFill>
                  <a:srgbClr val="1E2BA2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:</a:t>
            </a:r>
          </a:p>
          <a:p>
            <a:pPr marL="0" marR="0" lvl="0" indent="0" algn="l" rtl="0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endParaRPr lang="es-ES" sz="2775" dirty="0">
              <a:solidFill>
                <a:srgbClr val="1E2BA2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 marL="457200" indent="-457200">
              <a:lnSpc>
                <a:spcPct val="70000"/>
              </a:lnSpc>
              <a:spcBef>
                <a:spcPts val="555"/>
              </a:spcBef>
              <a:buClr>
                <a:schemeClr val="dk1"/>
              </a:buClr>
              <a:buSzPts val="2775"/>
              <a:buFont typeface="Arial" panose="020B0604020202020204" pitchFamily="34" charset="0"/>
              <a:buChar char="•"/>
            </a:pPr>
            <a:r>
              <a:rPr lang="es-ES" sz="2775" dirty="0">
                <a:solidFill>
                  <a:srgbClr val="457ACA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Ayuda para viaje:          1.500 €</a:t>
            </a:r>
          </a:p>
          <a:p>
            <a:pPr marL="457200" marR="0" lvl="0" indent="-457200" algn="l" rtl="0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 panose="020B0604020202020204" pitchFamily="34" charset="0"/>
              <a:buChar char="•"/>
            </a:pPr>
            <a:r>
              <a:rPr lang="es-ES" sz="2775" dirty="0">
                <a:solidFill>
                  <a:srgbClr val="457ACA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Seguro de enfermedad y accidente</a:t>
            </a:r>
          </a:p>
          <a:p>
            <a:pPr marL="457200" marR="0" lvl="0" indent="-457200" algn="l" rtl="0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 panose="020B0604020202020204" pitchFamily="34" charset="0"/>
              <a:buChar char="•"/>
            </a:pPr>
            <a:r>
              <a:rPr lang="es-ES" sz="2775" dirty="0">
                <a:solidFill>
                  <a:srgbClr val="457ACA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Servicios añadidos</a:t>
            </a:r>
            <a:endParaRPr sz="2775" dirty="0">
              <a:solidFill>
                <a:srgbClr val="457ACA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489A4B1-FCDD-473F-96D2-613965698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931" y="57507"/>
            <a:ext cx="2328874" cy="7071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F41A85-6D42-4313-8414-D9057EBCC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514" y="108734"/>
            <a:ext cx="1798476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1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A9ED54-F3A6-486F-A2EF-EC506EF3F788}"/>
              </a:ext>
            </a:extLst>
          </p:cNvPr>
          <p:cNvSpPr txBox="1"/>
          <p:nvPr/>
        </p:nvSpPr>
        <p:spPr>
          <a:xfrm>
            <a:off x="1907703" y="815662"/>
            <a:ext cx="5904656" cy="148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3200" b="1" dirty="0">
                <a:solidFill>
                  <a:srgbClr val="1E2B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QUE UNA BECA</a:t>
            </a:r>
          </a:p>
          <a:p>
            <a:pPr algn="ctr">
              <a:lnSpc>
                <a:spcPct val="150000"/>
              </a:lnSpc>
            </a:pPr>
            <a:r>
              <a:rPr lang="es-ES_tradnl" sz="3200" b="1" dirty="0">
                <a:solidFill>
                  <a:srgbClr val="1E2B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nos hace diferentes?</a:t>
            </a:r>
            <a:endParaRPr lang="es-ES" sz="3200" b="1" dirty="0">
              <a:solidFill>
                <a:srgbClr val="1E2B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BAE9340-C22F-4AA2-BA3C-3C982E421821}"/>
              </a:ext>
            </a:extLst>
          </p:cNvPr>
          <p:cNvSpPr txBox="1"/>
          <p:nvPr/>
        </p:nvSpPr>
        <p:spPr>
          <a:xfrm>
            <a:off x="827584" y="3037116"/>
            <a:ext cx="3744416" cy="27731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PRESTIGIO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Asesoría Académica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Jornadas de Orientación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visados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 médico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D0D54B-EA9D-49C4-9A55-453EE66C428E}"/>
              </a:ext>
            </a:extLst>
          </p:cNvPr>
          <p:cNvSpPr txBox="1"/>
          <p:nvPr/>
        </p:nvSpPr>
        <p:spPr>
          <a:xfrm>
            <a:off x="4860031" y="3251885"/>
            <a:ext cx="4176465" cy="234365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</a:t>
            </a:r>
            <a:r>
              <a:rPr lang="es-ES_tradnl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pre-académicos</a:t>
            </a:r>
            <a:endParaRPr lang="es-ES_tradnl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Enrichment</a:t>
            </a:r>
            <a:r>
              <a:rPr lang="es-ES_tradnl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Seminars</a:t>
            </a:r>
            <a:endParaRPr lang="es-ES_tradnl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de apoyo en EE. UU.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de la beca</a:t>
            </a:r>
          </a:p>
          <a:p>
            <a:pPr>
              <a:lnSpc>
                <a:spcPct val="150000"/>
              </a:lnSpc>
            </a:pP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EE129F-92A6-47A4-9E2B-36FC43C36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8725"/>
            <a:ext cx="1800518" cy="5369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5302165-3F1D-4760-891C-769A29514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922" y="108465"/>
            <a:ext cx="232887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7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1"/>
          <p:cNvSpPr/>
          <p:nvPr/>
        </p:nvSpPr>
        <p:spPr>
          <a:xfrm>
            <a:off x="2339752" y="1052736"/>
            <a:ext cx="554461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1E2BA2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1E2BA2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ES" sz="3200" b="1" dirty="0">
                <a:solidFill>
                  <a:srgbClr val="1E2BA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rPr>
              <a:t>FECHAS CLAVE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Google Shape;386;p51"/>
          <p:cNvSpPr txBox="1"/>
          <p:nvPr/>
        </p:nvSpPr>
        <p:spPr>
          <a:xfrm>
            <a:off x="1115616" y="1916832"/>
            <a:ext cx="8229600" cy="542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57ACA"/>
              </a:buClr>
              <a:buSzPts val="2035"/>
              <a:buFont typeface="Arial"/>
              <a:buNone/>
            </a:pPr>
            <a:r>
              <a:rPr lang="es-ES" sz="2035" b="1" dirty="0">
                <a:solidFill>
                  <a:srgbClr val="1E2BA2"/>
                </a:solidFill>
                <a:latin typeface="Arial"/>
                <a:ea typeface="Arial"/>
                <a:cs typeface="Arial"/>
                <a:sym typeface="Arial"/>
              </a:rPr>
              <a:t>1 FEBRERO 2022 - 21 FEBRERO 2022</a:t>
            </a:r>
            <a:endParaRPr dirty="0">
              <a:solidFill>
                <a:srgbClr val="1E2BA2"/>
              </a:solidFill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rgbClr val="457ACA"/>
              </a:buClr>
              <a:buSzPts val="2035"/>
              <a:buFont typeface="Arial"/>
              <a:buNone/>
            </a:pPr>
            <a:r>
              <a:rPr lang="es-ES" sz="2035" b="1" dirty="0">
                <a:solidFill>
                  <a:srgbClr val="457ACA"/>
                </a:solidFill>
                <a:latin typeface="Arial"/>
                <a:ea typeface="Arial"/>
                <a:cs typeface="Arial"/>
                <a:sym typeface="Arial"/>
              </a:rPr>
              <a:t>Plazo presentación solicitudes</a:t>
            </a:r>
            <a:endParaRPr dirty="0"/>
          </a:p>
          <a:p>
            <a:pPr marL="0" marR="0" lvl="0" indent="0" algn="ctr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endParaRPr sz="2035" b="1" dirty="0">
              <a:solidFill>
                <a:srgbClr val="457AC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rgbClr val="457ACA"/>
              </a:buClr>
              <a:buSzPts val="2035"/>
              <a:buFont typeface="Arial"/>
              <a:buNone/>
            </a:pPr>
            <a:r>
              <a:rPr lang="es-ES" sz="2035" b="1" dirty="0">
                <a:solidFill>
                  <a:srgbClr val="1E2BA2"/>
                </a:solidFill>
                <a:latin typeface="Arial"/>
                <a:ea typeface="Arial"/>
                <a:cs typeface="Arial"/>
                <a:sym typeface="Arial"/>
              </a:rPr>
              <a:t>FEBRERO - MARZO 2022</a:t>
            </a:r>
            <a:endParaRPr dirty="0">
              <a:solidFill>
                <a:srgbClr val="1E2BA2"/>
              </a:solidFill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rgbClr val="457ACA"/>
              </a:buClr>
              <a:buSzPts val="2035"/>
              <a:buFont typeface="Arial"/>
              <a:buNone/>
            </a:pPr>
            <a:r>
              <a:rPr lang="es-ES" sz="2035" b="1" dirty="0">
                <a:solidFill>
                  <a:srgbClr val="457ACA"/>
                </a:solidFill>
                <a:latin typeface="Arial"/>
                <a:ea typeface="Arial"/>
                <a:cs typeface="Arial"/>
                <a:sym typeface="Arial"/>
              </a:rPr>
              <a:t>Subsanación de errores solicitud</a:t>
            </a:r>
            <a:endParaRPr dirty="0"/>
          </a:p>
          <a:p>
            <a:pPr marL="0" marR="0" lvl="0" indent="0" algn="ctr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endParaRPr sz="2035" b="1" dirty="0">
              <a:solidFill>
                <a:srgbClr val="457AC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rgbClr val="457ACA"/>
              </a:buClr>
              <a:buSzPts val="2035"/>
              <a:buFont typeface="Arial"/>
              <a:buNone/>
            </a:pPr>
            <a:r>
              <a:rPr lang="es-ES" sz="2035" b="1" dirty="0">
                <a:solidFill>
                  <a:srgbClr val="1E2BA2"/>
                </a:solidFill>
                <a:latin typeface="Arial"/>
                <a:ea typeface="Arial"/>
                <a:cs typeface="Arial"/>
                <a:sym typeface="Arial"/>
              </a:rPr>
              <a:t>MARZO - ABRIL 2022</a:t>
            </a:r>
            <a:endParaRPr dirty="0">
              <a:solidFill>
                <a:srgbClr val="1E2BA2"/>
              </a:solidFill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rgbClr val="457ACA"/>
              </a:buClr>
              <a:buSzPts val="2035"/>
              <a:buFont typeface="Arial"/>
              <a:buNone/>
            </a:pPr>
            <a:r>
              <a:rPr lang="es-ES" sz="2035" b="1" dirty="0">
                <a:solidFill>
                  <a:srgbClr val="457ACA"/>
                </a:solidFill>
                <a:latin typeface="Arial"/>
                <a:ea typeface="Arial"/>
                <a:cs typeface="Arial"/>
                <a:sym typeface="Arial"/>
              </a:rPr>
              <a:t>Evaluación de solicitudes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rgbClr val="457ACA"/>
              </a:buClr>
              <a:buSzPts val="2035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rgbClr val="457ACA"/>
              </a:buClr>
              <a:buSzPts val="2035"/>
              <a:buFont typeface="Arial"/>
              <a:buNone/>
            </a:pPr>
            <a:r>
              <a:rPr lang="es-ES" sz="2035" b="1" dirty="0">
                <a:solidFill>
                  <a:srgbClr val="1E2BA2"/>
                </a:solidFill>
                <a:latin typeface="Arial"/>
                <a:ea typeface="Arial"/>
                <a:cs typeface="Arial"/>
                <a:sym typeface="Arial"/>
              </a:rPr>
              <a:t>ABRIL - MAYO 2022</a:t>
            </a:r>
            <a:endParaRPr lang="es-ES" sz="2400" dirty="0">
              <a:solidFill>
                <a:srgbClr val="1E2BA2"/>
              </a:solidFill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rgbClr val="457ACA"/>
              </a:buClr>
              <a:buSzPts val="2035"/>
              <a:buFont typeface="Arial"/>
              <a:buNone/>
            </a:pPr>
            <a:r>
              <a:rPr lang="es-ES" sz="2035" b="1" dirty="0">
                <a:solidFill>
                  <a:srgbClr val="457ACA"/>
                </a:solidFill>
                <a:latin typeface="Arial"/>
                <a:ea typeface="Arial"/>
                <a:cs typeface="Arial"/>
                <a:sym typeface="Arial"/>
              </a:rPr>
              <a:t>Entrevistas personales (entrega carta de admisión) </a:t>
            </a:r>
            <a:endParaRPr lang="es-ES" sz="2400" dirty="0"/>
          </a:p>
          <a:p>
            <a:pPr marL="0" marR="0" lvl="0" indent="0" algn="ctr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endParaRPr sz="2035" b="1" dirty="0">
              <a:solidFill>
                <a:srgbClr val="1E2B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rgbClr val="457ACA"/>
              </a:buClr>
              <a:buSzPts val="2035"/>
              <a:buFont typeface="Arial"/>
              <a:buNone/>
            </a:pPr>
            <a:r>
              <a:rPr lang="es-ES" sz="2035" b="1" dirty="0">
                <a:solidFill>
                  <a:srgbClr val="1E2BA2"/>
                </a:solidFill>
                <a:latin typeface="Arial"/>
                <a:ea typeface="Arial"/>
                <a:cs typeface="Arial"/>
                <a:sym typeface="Arial"/>
              </a:rPr>
              <a:t>JUNIO 2022</a:t>
            </a:r>
            <a:endParaRPr dirty="0">
              <a:solidFill>
                <a:srgbClr val="1E2BA2"/>
              </a:solidFill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rgbClr val="457ACA"/>
              </a:buClr>
              <a:buSzPts val="2035"/>
              <a:buFont typeface="Arial"/>
              <a:buNone/>
            </a:pPr>
            <a:r>
              <a:rPr lang="es-ES" sz="2035" b="1" dirty="0">
                <a:solidFill>
                  <a:srgbClr val="457ACA"/>
                </a:solidFill>
                <a:latin typeface="Arial"/>
                <a:ea typeface="Arial"/>
                <a:cs typeface="Arial"/>
                <a:sym typeface="Arial"/>
              </a:rPr>
              <a:t>Sesiones de orientación y gestión visado  </a:t>
            </a:r>
            <a:endParaRPr dirty="0"/>
          </a:p>
          <a:p>
            <a:pPr marL="0" marR="0" lvl="0" indent="0" algn="ctr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endParaRPr sz="2035" b="1" dirty="0">
              <a:solidFill>
                <a:srgbClr val="1E2B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rgbClr val="457ACA"/>
              </a:buClr>
              <a:buSzPts val="2035"/>
              <a:buFont typeface="Arial"/>
              <a:buNone/>
            </a:pPr>
            <a:r>
              <a:rPr lang="es-ES" sz="2035" b="1" dirty="0">
                <a:solidFill>
                  <a:srgbClr val="1E2BA2"/>
                </a:solidFill>
                <a:latin typeface="Arial"/>
                <a:ea typeface="Arial"/>
                <a:cs typeface="Arial"/>
                <a:sym typeface="Arial"/>
              </a:rPr>
              <a:t>A PARTIR DE JULIO 2022</a:t>
            </a:r>
            <a:endParaRPr dirty="0">
              <a:solidFill>
                <a:srgbClr val="1E2BA2"/>
              </a:solidFill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rgbClr val="457ACA"/>
              </a:buClr>
              <a:buSzPts val="2035"/>
              <a:buFont typeface="Arial"/>
              <a:buNone/>
            </a:pPr>
            <a:r>
              <a:rPr lang="es-ES" sz="2035" b="1" dirty="0">
                <a:solidFill>
                  <a:srgbClr val="457ACA"/>
                </a:solidFill>
                <a:latin typeface="Arial"/>
                <a:ea typeface="Arial"/>
                <a:cs typeface="Arial"/>
                <a:sym typeface="Arial"/>
              </a:rPr>
              <a:t> Incorporación al centro en EE. UU.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endParaRPr sz="2775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489A4B1-FCDD-473F-96D2-613965698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931" y="57507"/>
            <a:ext cx="2328874" cy="7071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F41A85-6D42-4313-8414-D9057EBCC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514" y="108734"/>
            <a:ext cx="1798476" cy="5364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E39671-B7B0-5D44-AB6A-79986471B0F7}"/>
              </a:ext>
            </a:extLst>
          </p:cNvPr>
          <p:cNvSpPr/>
          <p:nvPr/>
        </p:nvSpPr>
        <p:spPr>
          <a:xfrm>
            <a:off x="202396" y="4653136"/>
            <a:ext cx="2232248" cy="802842"/>
          </a:xfrm>
          <a:prstGeom prst="rect">
            <a:avLst/>
          </a:prstGeom>
          <a:solidFill>
            <a:srgbClr val="243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lstStyle/>
          <a:p>
            <a:pPr lvl="0" algn="ctr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www.fulbright.es</a:t>
            </a:r>
            <a:endParaRPr lang="es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C6E00E0-4AA8-43C6-B24E-18711428894C}"/>
              </a:ext>
            </a:extLst>
          </p:cNvPr>
          <p:cNvGrpSpPr/>
          <p:nvPr/>
        </p:nvGrpSpPr>
        <p:grpSpPr>
          <a:xfrm>
            <a:off x="2733800" y="256434"/>
            <a:ext cx="5404592" cy="6345132"/>
            <a:chOff x="2263752" y="180212"/>
            <a:chExt cx="6700736" cy="8432373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A0F6F20-BE48-4099-BB22-2CFDF7299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7744" y="180212"/>
              <a:ext cx="6696744" cy="3908605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E31B99E-1B17-4E1B-9EC7-92AADC62C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7744" y="4088817"/>
              <a:ext cx="6696744" cy="2317671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9FA1A46-A1A8-4231-8452-01316113D9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201" t="16401" r="12988" b="33201"/>
            <a:stretch/>
          </p:blipFill>
          <p:spPr>
            <a:xfrm>
              <a:off x="2263752" y="6020297"/>
              <a:ext cx="6696744" cy="2592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796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AD7F62D-AB1D-400B-96CA-07DAD184F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135" y="0"/>
            <a:ext cx="5623173" cy="38278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096B95E-5FC3-4314-A146-899B11435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959" y="3821935"/>
            <a:ext cx="5623173" cy="29606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3CF096-227F-4247-8F11-082500483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665098"/>
            <a:ext cx="2816596" cy="640135"/>
          </a:xfrm>
          <a:prstGeom prst="rect">
            <a:avLst/>
          </a:prstGeom>
          <a:solidFill>
            <a:srgbClr val="1E2BA2"/>
          </a:solidFill>
        </p:spPr>
      </p:pic>
    </p:spTree>
    <p:extLst>
      <p:ext uri="{BB962C8B-B14F-4D97-AF65-F5344CB8AC3E}">
        <p14:creationId xmlns:p14="http://schemas.microsoft.com/office/powerpoint/2010/main" val="387262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AA3CD71-0005-461F-975F-9E179EF88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88640"/>
            <a:ext cx="7677150" cy="52101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746BC2-C5D9-465A-A87F-9631E14BD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5877272"/>
            <a:ext cx="2816596" cy="640135"/>
          </a:xfrm>
          <a:prstGeom prst="rect">
            <a:avLst/>
          </a:prstGeom>
          <a:solidFill>
            <a:srgbClr val="1E2BA2"/>
          </a:solidFill>
        </p:spPr>
      </p:pic>
    </p:spTree>
    <p:extLst>
      <p:ext uri="{BB962C8B-B14F-4D97-AF65-F5344CB8AC3E}">
        <p14:creationId xmlns:p14="http://schemas.microsoft.com/office/powerpoint/2010/main" val="306530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D88040C-341B-4411-9C30-A52D480668CD}"/>
              </a:ext>
            </a:extLst>
          </p:cNvPr>
          <p:cNvSpPr txBox="1"/>
          <p:nvPr/>
        </p:nvSpPr>
        <p:spPr>
          <a:xfrm>
            <a:off x="2771800" y="6027003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1E2B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Enlace a la Sede Electrónica: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https://tinyurl.com/2p9c7kdb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5DF19EA-F71F-4668-820C-ADB3D40BF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89" y="944724"/>
            <a:ext cx="805303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41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7D6CF2D-78D9-4D37-8091-EC681D50A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714289"/>
              </p:ext>
            </p:extLst>
          </p:nvPr>
        </p:nvGraphicFramePr>
        <p:xfrm>
          <a:off x="982109" y="1126757"/>
          <a:ext cx="8028384" cy="4708213"/>
        </p:xfrm>
        <a:graphic>
          <a:graphicData uri="http://schemas.openxmlformats.org/drawingml/2006/table">
            <a:tbl>
              <a:tblPr firstRow="1" firstCol="1" bandRow="1"/>
              <a:tblGrid>
                <a:gridCol w="3956709">
                  <a:extLst>
                    <a:ext uri="{9D8B030D-6E8A-4147-A177-3AD203B41FA5}">
                      <a16:colId xmlns:a16="http://schemas.microsoft.com/office/drawing/2014/main" val="1525128365"/>
                    </a:ext>
                  </a:extLst>
                </a:gridCol>
                <a:gridCol w="4071675">
                  <a:extLst>
                    <a:ext uri="{9D8B030D-6E8A-4147-A177-3AD203B41FA5}">
                      <a16:colId xmlns:a16="http://schemas.microsoft.com/office/drawing/2014/main" val="695363052"/>
                    </a:ext>
                  </a:extLst>
                </a:gridCol>
              </a:tblGrid>
              <a:tr h="404109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Solicitud: 1-21/02/2022</a:t>
                      </a:r>
                      <a:endParaRPr lang="es-ES" sz="1600" b="1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Solicitud: 10/01/22 al 01/04/22</a:t>
                      </a:r>
                      <a:endParaRPr lang="es-ES" sz="1600" b="1" dirty="0">
                        <a:solidFill>
                          <a:srgbClr val="457AC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02417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Curso académico: </a:t>
                      </a:r>
                      <a:r>
                        <a:rPr lang="es-ES" sz="1600" b="1" u="sng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2022-23</a:t>
                      </a:r>
                      <a:endParaRPr lang="es-ES" sz="1600" b="1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Curso académico: </a:t>
                      </a:r>
                      <a:r>
                        <a:rPr lang="es-ES" sz="1600" b="1" u="sng" dirty="0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2023-24</a:t>
                      </a:r>
                    </a:p>
                  </a:txBody>
                  <a:tcPr marL="68580" marR="68580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3443209"/>
                  </a:ext>
                </a:extLst>
              </a:tr>
              <a:tr h="627272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Nacionalidad española, de la UE o del EEE con residencia en España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Nacionalidad española. </a:t>
                      </a:r>
                    </a:p>
                  </a:txBody>
                  <a:tcPr marL="68580" marR="68580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0771828"/>
                  </a:ext>
                </a:extLst>
              </a:tr>
              <a:tr h="38084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u="sng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Todos </a:t>
                      </a:r>
                      <a:r>
                        <a:rPr lang="es-ES" sz="1600" b="0" u="none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los campos de estudio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1" dirty="0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Todos</a:t>
                      </a:r>
                      <a:r>
                        <a:rPr lang="es-ES" sz="1600" dirty="0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los campos de estudio</a:t>
                      </a:r>
                      <a:endParaRPr lang="es-ES" sz="1600" b="1" u="sng" dirty="0">
                        <a:solidFill>
                          <a:srgbClr val="457AC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53122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Sólo estudios de Máster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dirty="0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Máster y Doctorado (</a:t>
                      </a:r>
                      <a:r>
                        <a:rPr lang="es-ES" sz="1600" b="1" dirty="0" err="1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Ph.D</a:t>
                      </a:r>
                      <a:r>
                        <a:rPr lang="es-ES" sz="1600" b="1" dirty="0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600" dirty="0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182053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u="sng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Requiere</a:t>
                      </a:r>
                      <a:r>
                        <a:rPr lang="es-E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carta de admisión.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u="sng" dirty="0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requiere </a:t>
                      </a:r>
                      <a:r>
                        <a:rPr lang="es-ES" sz="1600" dirty="0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carta de admisión.</a:t>
                      </a:r>
                    </a:p>
                  </a:txBody>
                  <a:tcPr marL="68580" marR="68580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4539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u="sng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Requiere </a:t>
                      </a:r>
                      <a:r>
                        <a:rPr lang="es-E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 título de grado para solicitarlo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puede solicitar en </a:t>
                      </a:r>
                      <a:r>
                        <a:rPr lang="es-ES" sz="1600" b="1" dirty="0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4º de grado</a:t>
                      </a:r>
                    </a:p>
                  </a:txBody>
                  <a:tcPr marL="68580" marR="68580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635965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s-E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hay que presentar resultados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de exámenes de inglés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dirty="0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SÍ hay que presentar exámenes de inglés</a:t>
                      </a:r>
                      <a:endParaRPr lang="es-ES" sz="1600" dirty="0">
                        <a:solidFill>
                          <a:srgbClr val="457AC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5713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Matrícula y tasas: </a:t>
                      </a:r>
                      <a:r>
                        <a:rPr lang="es-ES" sz="1600" b="1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Hasta 20.000 €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Matrícula y tasas: </a:t>
                      </a:r>
                      <a:r>
                        <a:rPr lang="es-ES" sz="1600" b="1" dirty="0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hasta $ 35.000</a:t>
                      </a:r>
                    </a:p>
                  </a:txBody>
                  <a:tcPr marL="68580" marR="68580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2022478"/>
                  </a:ext>
                </a:extLst>
              </a:tr>
              <a:tr h="46688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s-E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Becas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600" b="1" u="sng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dirty="0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Hasta 20 </a:t>
                      </a:r>
                      <a:r>
                        <a:rPr lang="es-ES" sz="1600" dirty="0">
                          <a:solidFill>
                            <a:srgbClr val="457AC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becas</a:t>
                      </a:r>
                    </a:p>
                  </a:txBody>
                  <a:tcPr marL="68580" marR="68580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2154012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D3398F4F-AE76-48A0-9F09-C023529FD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6246" y="35024"/>
            <a:ext cx="11877566" cy="64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B9AE5B0-0616-4D8A-8F10-4327C9F70407}"/>
              </a:ext>
            </a:extLst>
          </p:cNvPr>
          <p:cNvSpPr txBox="1"/>
          <p:nvPr/>
        </p:nvSpPr>
        <p:spPr>
          <a:xfrm>
            <a:off x="5329093" y="344479"/>
            <a:ext cx="360040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200" b="1" dirty="0">
                <a:solidFill>
                  <a:srgbClr val="1E2B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AMPLIACIÓN ESTUDIOS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AA92BB-5499-4B36-A3D1-A8090E50D426}"/>
              </a:ext>
            </a:extLst>
          </p:cNvPr>
          <p:cNvSpPr txBox="1"/>
          <p:nvPr/>
        </p:nvSpPr>
        <p:spPr>
          <a:xfrm>
            <a:off x="997342" y="384874"/>
            <a:ext cx="437984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REALIZACIÓN MÁSTER (</a:t>
            </a:r>
            <a:r>
              <a:rPr lang="es-ES_tradnl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Mº.Univ</a:t>
            </a:r>
            <a:r>
              <a:rPr lang="es-ES_tradn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962873-D1C2-4F0A-9ECF-8D309ADA4BA8}"/>
              </a:ext>
            </a:extLst>
          </p:cNvPr>
          <p:cNvSpPr txBox="1"/>
          <p:nvPr/>
        </p:nvSpPr>
        <p:spPr>
          <a:xfrm>
            <a:off x="1924247" y="5867190"/>
            <a:ext cx="702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Consulta nuestro cuadro comparativo de becas de postgrado: </a:t>
            </a: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http://bit.ly/fulbcuadrocomp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44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39752" y="864512"/>
            <a:ext cx="642125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www.ets.org/toefl</a:t>
            </a:r>
            <a:endParaRPr lang="es-ES" sz="20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0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Para el examen TOEFL</a:t>
            </a:r>
          </a:p>
          <a:p>
            <a:pPr lvl="1"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https://takeielts.britishcouncil.org/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	Para el examen IELTS</a:t>
            </a:r>
          </a:p>
          <a:p>
            <a:pPr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https://englishtest.duolingo.com/es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	Para el examen Duolingo</a:t>
            </a:r>
          </a:p>
          <a:p>
            <a:pPr>
              <a:defRPr/>
            </a:pPr>
            <a:endParaRPr lang="es-ES" sz="10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000" dirty="0">
                <a:solidFill>
                  <a:srgbClr val="3085ED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https://www.ets.org/gre</a:t>
            </a:r>
          </a:p>
          <a:p>
            <a:pPr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	Para el examen GRE</a:t>
            </a:r>
          </a:p>
          <a:p>
            <a:pPr>
              <a:defRPr/>
            </a:pPr>
            <a:endParaRPr lang="es-ES" sz="2000" dirty="0">
              <a:solidFill>
                <a:srgbClr val="3085ED"/>
              </a:solidFill>
              <a:latin typeface="Arial" panose="020B060402020202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r>
              <a:rPr lang="es-ES" sz="2000" dirty="0">
                <a:solidFill>
                  <a:srgbClr val="3085ED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http://www.mba.com/global</a:t>
            </a:r>
            <a:endParaRPr lang="es-ES" sz="20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0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Para el examen GMAT</a:t>
            </a:r>
          </a:p>
          <a:p>
            <a:pPr>
              <a:defRPr/>
            </a:pP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0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https://www.princetonreview.com/grad-program-search</a:t>
            </a:r>
            <a:endParaRPr lang="es-ES" sz="20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0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https://nces.ed.gov/collegenavigator/</a:t>
            </a:r>
            <a:endParaRPr lang="es-ES" sz="20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	Buscadores de programas de postgrado 	por especialidad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03746" y="354183"/>
            <a:ext cx="748823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39775" indent="-2825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2000" b="1" dirty="0">
                <a:solidFill>
                  <a:srgbClr val="1E2B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 ÚTILES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A1259-62B4-43D6-8222-56B48255DB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746" y="354183"/>
            <a:ext cx="1798476" cy="5364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0A1238-A464-44EC-8DD4-2447D9394E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232" y="172595"/>
            <a:ext cx="232887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CBF3C98-6307-4F5E-A1DC-0B8B63FCE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387" y="1418998"/>
            <a:ext cx="6985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sz="2000" b="1" dirty="0">
                <a:solidFill>
                  <a:srgbClr val="1E2B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SOCIALES DE LA COMISIÓN FULBRIGHT</a:t>
            </a:r>
            <a:endParaRPr lang="es-ES" altLang="es-ES" sz="2000" b="1" dirty="0">
              <a:solidFill>
                <a:srgbClr val="1E2B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altLang="es-ES" b="1" dirty="0">
              <a:solidFill>
                <a:srgbClr val="C00000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D7772EF-B5CB-4AB2-A6B6-48475A142EAA}"/>
              </a:ext>
            </a:extLst>
          </p:cNvPr>
          <p:cNvGrpSpPr/>
          <p:nvPr/>
        </p:nvGrpSpPr>
        <p:grpSpPr>
          <a:xfrm>
            <a:off x="1212968" y="2503608"/>
            <a:ext cx="7365171" cy="2414636"/>
            <a:chOff x="304800" y="2952750"/>
            <a:chExt cx="7723584" cy="2654557"/>
          </a:xfrm>
        </p:grpSpPr>
        <p:pic>
          <p:nvPicPr>
            <p:cNvPr id="4" name="Picture 17" descr="YouTube_Play">
              <a:extLst>
                <a:ext uri="{FF2B5EF4-FFF2-40B4-BE49-F238E27FC236}">
                  <a16:creationId xmlns:a16="http://schemas.microsoft.com/office/drawing/2014/main" id="{19FC2730-853E-44FA-BBCA-9B26B0259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950" y="4064000"/>
              <a:ext cx="604838" cy="60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3" descr="two-facebook-png">
              <a:extLst>
                <a:ext uri="{FF2B5EF4-FFF2-40B4-BE49-F238E27FC236}">
                  <a16:creationId xmlns:a16="http://schemas.microsoft.com/office/drawing/2014/main" id="{B83DA038-5E32-4261-8AE9-B0CE0F3C39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1" t="5461" r="7677" b="7677"/>
            <a:stretch>
              <a:fillRect/>
            </a:stretch>
          </p:blipFill>
          <p:spPr bwMode="auto">
            <a:xfrm>
              <a:off x="304800" y="29718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FD245C74-C4AC-40A0-9F00-C040A770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7663" y="4025791"/>
              <a:ext cx="625475" cy="670581"/>
              <a:chOff x="1776" y="-815"/>
              <a:chExt cx="1248" cy="1338"/>
            </a:xfrm>
          </p:grpSpPr>
          <p:sp>
            <p:nvSpPr>
              <p:cNvPr id="16" name="Oval 38">
                <a:extLst>
                  <a:ext uri="{FF2B5EF4-FFF2-40B4-BE49-F238E27FC236}">
                    <a16:creationId xmlns:a16="http://schemas.microsoft.com/office/drawing/2014/main" id="{35DC710A-67ED-46FD-A8DE-198EF01657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17" y="-815"/>
                <a:ext cx="912" cy="9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75000"/>
                  <a:buBlip>
                    <a:blip r:embed="rId6"/>
                  </a:buBlip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es-ES" altLang="es-ES" sz="2400">
                  <a:latin typeface="+mj-lt"/>
                </a:endParaRPr>
              </a:p>
            </p:txBody>
          </p:sp>
          <p:pic>
            <p:nvPicPr>
              <p:cNvPr id="17" name="Picture 39" descr="twitter-round-icon">
                <a:extLst>
                  <a:ext uri="{FF2B5EF4-FFF2-40B4-BE49-F238E27FC236}">
                    <a16:creationId xmlns:a16="http://schemas.microsoft.com/office/drawing/2014/main" id="{A2925F6C-A1BA-4F77-8145-A6FF133421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-725"/>
                <a:ext cx="1248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 Box 40">
              <a:extLst>
                <a:ext uri="{FF2B5EF4-FFF2-40B4-BE49-F238E27FC236}">
                  <a16:creationId xmlns:a16="http://schemas.microsoft.com/office/drawing/2014/main" id="{A4540135-3C01-405A-9485-99003F4F3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227" y="3200400"/>
              <a:ext cx="2227674" cy="439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SzPct val="75000"/>
                <a:buBlip>
                  <a:blip r:embed="rId6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s-ES_tradnl" altLang="es-ES" sz="2000" dirty="0">
                  <a:latin typeface="Arial" panose="020B0604020202020204" pitchFamily="34" charset="0"/>
                  <a:cs typeface="Arial" panose="020B0604020202020204" pitchFamily="34" charset="0"/>
                </a:rPr>
                <a:t>Fulbright España</a:t>
              </a:r>
              <a:endParaRPr lang="es-ES" altLang="es-E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41">
              <a:extLst>
                <a:ext uri="{FF2B5EF4-FFF2-40B4-BE49-F238E27FC236}">
                  <a16:creationId xmlns:a16="http://schemas.microsoft.com/office/drawing/2014/main" id="{2B0695CD-1D62-4000-BF6B-23FE8113C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227" y="4120432"/>
              <a:ext cx="2192374" cy="439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SzPct val="75000"/>
                <a:buBlip>
                  <a:blip r:embed="rId6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s-ES_tradnl" altLang="es-E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s-ES_tradnl" altLang="es-E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FulbrightSpain</a:t>
              </a:r>
              <a:endParaRPr lang="es-ES" altLang="es-E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43">
              <a:extLst>
                <a:ext uri="{FF2B5EF4-FFF2-40B4-BE49-F238E27FC236}">
                  <a16:creationId xmlns:a16="http://schemas.microsoft.com/office/drawing/2014/main" id="{DCFC8744-E647-4F0F-A826-2F7C2BBFD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4487" y="4152370"/>
              <a:ext cx="2603897" cy="145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SzPct val="75000"/>
                <a:buBlip>
                  <a:blip r:embed="rId6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_tradnl" altLang="es-ES" sz="2000" dirty="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Canal </a:t>
              </a:r>
              <a:r>
                <a:rPr lang="es-ES_tradnl" altLang="es-ES" sz="2000" dirty="0" err="1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Fulbright</a:t>
              </a:r>
              <a:r>
                <a:rPr lang="es-ES_tradnl" altLang="es-ES" sz="2000" dirty="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España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s-ES_tradnl" altLang="es-E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s-ES" altLang="es-E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10" name="Imagen 37">
              <a:extLst>
                <a:ext uri="{FF2B5EF4-FFF2-40B4-BE49-F238E27FC236}">
                  <a16:creationId xmlns:a16="http://schemas.microsoft.com/office/drawing/2014/main" id="{4E29B5F6-46F4-4C67-B330-322435366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63" y="4822825"/>
              <a:ext cx="58578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uadroTexto 38">
              <a:extLst>
                <a:ext uri="{FF2B5EF4-FFF2-40B4-BE49-F238E27FC236}">
                  <a16:creationId xmlns:a16="http://schemas.microsoft.com/office/drawing/2014/main" id="{AB9404BC-F762-46F8-89C2-EA3C6E698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227" y="4914899"/>
              <a:ext cx="2332038" cy="439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SzPct val="75000"/>
                <a:buBlip>
                  <a:blip r:embed="rId6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s-ES_tradnl" altLang="es-E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Fulbright_Spain</a:t>
              </a:r>
              <a:endParaRPr lang="es-ES" altLang="es-E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4" descr="http://biblioteca.ulpgc.es/files/repositorio_de_docum152/noticias/flickr_logo.png">
              <a:extLst>
                <a:ext uri="{FF2B5EF4-FFF2-40B4-BE49-F238E27FC236}">
                  <a16:creationId xmlns:a16="http://schemas.microsoft.com/office/drawing/2014/main" id="{EA6DB43B-B5D2-42E3-B663-36B5F4FC6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863" y="2952750"/>
              <a:ext cx="735012" cy="73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40">
              <a:extLst>
                <a:ext uri="{FF2B5EF4-FFF2-40B4-BE49-F238E27FC236}">
                  <a16:creationId xmlns:a16="http://schemas.microsoft.com/office/drawing/2014/main" id="{CFFA5DDD-DD4B-41D0-919E-AEEB1053F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837" y="3152775"/>
              <a:ext cx="2227674" cy="439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SzPct val="75000"/>
                <a:buBlip>
                  <a:blip r:embed="rId6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s-ES_tradnl" altLang="es-E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Fulbright</a:t>
              </a:r>
              <a:r>
                <a:rPr lang="es-ES_tradnl" altLang="es-ES" sz="2000" dirty="0">
                  <a:latin typeface="Arial" panose="020B0604020202020204" pitchFamily="34" charset="0"/>
                  <a:cs typeface="Arial" panose="020B0604020202020204" pitchFamily="34" charset="0"/>
                </a:rPr>
                <a:t> España</a:t>
              </a:r>
              <a:endParaRPr lang="es-ES" altLang="es-E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40">
              <a:extLst>
                <a:ext uri="{FF2B5EF4-FFF2-40B4-BE49-F238E27FC236}">
                  <a16:creationId xmlns:a16="http://schemas.microsoft.com/office/drawing/2014/main" id="{F9C2FA3F-C065-4AF0-A5C0-9770F6863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835" y="4984749"/>
              <a:ext cx="2091514" cy="439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SzPct val="75000"/>
                <a:buBlip>
                  <a:blip r:embed="rId6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s-ES_tradnl" altLang="es-ES" sz="2000" dirty="0">
                  <a:latin typeface="Arial" panose="020B0604020202020204" pitchFamily="34" charset="0"/>
                  <a:cs typeface="Arial" panose="020B0604020202020204" pitchFamily="34" charset="0"/>
                </a:rPr>
                <a:t>blog.fulbright.es</a:t>
              </a:r>
              <a:endParaRPr lang="es-ES" altLang="es-E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CC3DB39A-0E57-47C7-AC22-E4F6C8FB07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11" y="276015"/>
            <a:ext cx="1800519" cy="536937"/>
          </a:xfrm>
          <a:prstGeom prst="rect">
            <a:avLst/>
          </a:prstGeom>
        </p:spPr>
      </p:pic>
      <p:pic>
        <p:nvPicPr>
          <p:cNvPr id="18" name="Imagen 17" descr="Imagen que contiene ventana, edificio, dibujo&#10;&#10;Descripción generada automáticamente">
            <a:extLst>
              <a:ext uri="{FF2B5EF4-FFF2-40B4-BE49-F238E27FC236}">
                <a16:creationId xmlns:a16="http://schemas.microsoft.com/office/drawing/2014/main" id="{B67ACFB5-A1F9-4D27-AADC-D54595B712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94" y="4272706"/>
            <a:ext cx="558603" cy="55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9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 descr="ÐÐ°ÑÑÐ¸Ð½ÐºÐ¸ Ð¿Ð¾ Ð·Ð°Ð¿ÑÐ¾ÑÑ U.S. colleges ma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666" y="2803550"/>
            <a:ext cx="7315200" cy="400873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67544" y="1052736"/>
            <a:ext cx="8552406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¡Más de 1.000 </a:t>
            </a:r>
            <a:r>
              <a:rPr lang="en-GB" sz="3600" b="1" dirty="0" err="1">
                <a:solidFill>
                  <a:srgbClr val="C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universidades</a:t>
            </a:r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acreditadas</a:t>
            </a:r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con </a:t>
            </a:r>
            <a:r>
              <a:rPr lang="en-GB" sz="3600" b="1" dirty="0" err="1">
                <a:solidFill>
                  <a:srgbClr val="C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programas</a:t>
            </a:r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de </a:t>
            </a:r>
            <a:r>
              <a:rPr lang="en-GB" sz="3600" b="1" dirty="0" err="1">
                <a:solidFill>
                  <a:srgbClr val="C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postgrado</a:t>
            </a:r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!</a:t>
            </a:r>
            <a:endParaRPr sz="3600" b="1" dirty="0">
              <a:solidFill>
                <a:srgbClr val="C00000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</p:txBody>
      </p:sp>
      <p:pic>
        <p:nvPicPr>
          <p:cNvPr id="3" name="Google Shape;308;p36">
            <a:extLst>
              <a:ext uri="{FF2B5EF4-FFF2-40B4-BE49-F238E27FC236}">
                <a16:creationId xmlns:a16="http://schemas.microsoft.com/office/drawing/2014/main" id="{0C7A08A2-EC53-4293-896D-0E6B3FCAB7E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46" y="0"/>
            <a:ext cx="1750041" cy="764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53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1A36897-7A56-4340-B906-08CEB3DE0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3985" cy="49252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C29BF9-2497-9A4A-A6B7-357F821B8B5C}"/>
              </a:ext>
            </a:extLst>
          </p:cNvPr>
          <p:cNvSpPr/>
          <p:nvPr/>
        </p:nvSpPr>
        <p:spPr>
          <a:xfrm>
            <a:off x="1882874" y="5642132"/>
            <a:ext cx="5398236" cy="616391"/>
          </a:xfrm>
          <a:prstGeom prst="rect">
            <a:avLst/>
          </a:prstGeom>
          <a:solidFill>
            <a:srgbClr val="243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/>
            <a:r>
              <a:rPr lang="es-ES" sz="2800" b="1" dirty="0">
                <a:solidFill>
                  <a:schemeClr val="bg1"/>
                </a:solidFill>
              </a:rPr>
              <a:t>GRACIAS POR TU ATENCIÓN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6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2555776" y="693620"/>
            <a:ext cx="511256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err="1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Proceso</a:t>
            </a:r>
            <a:r>
              <a:rPr lang="en-GB" sz="32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 de </a:t>
            </a:r>
            <a:r>
              <a:rPr lang="en-GB" sz="3200" b="1" dirty="0" err="1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búsqueda</a:t>
            </a:r>
            <a:endParaRPr sz="3200" b="1" dirty="0">
              <a:solidFill>
                <a:srgbClr val="C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683568" y="2060848"/>
            <a:ext cx="8064896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rtl="0">
              <a:spcBef>
                <a:spcPts val="0"/>
              </a:spcBef>
              <a:spcAft>
                <a:spcPts val="0"/>
              </a:spcAft>
              <a:buClr>
                <a:srgbClr val="061675"/>
              </a:buClr>
              <a:buSzPts val="2200"/>
            </a:pPr>
            <a:endParaRPr lang="es-ES" sz="2400" b="1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61675"/>
              </a:buClr>
              <a:buSzPts val="2200"/>
              <a:buFont typeface="Nunito"/>
              <a:buChar char="●"/>
            </a:pPr>
            <a:r>
              <a:rPr lang="es-ES" sz="2400" b="1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Buscadores: 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61675"/>
              </a:buClr>
              <a:buSzPts val="2200"/>
              <a:buFont typeface="Nunito"/>
              <a:buChar char="●"/>
            </a:pPr>
            <a:endParaRPr lang="es-ES" sz="2400" b="1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8300">
              <a:buClr>
                <a:srgbClr val="061675"/>
              </a:buClr>
              <a:buSzPts val="2200"/>
              <a:buFont typeface="Nunito"/>
              <a:buChar char="●"/>
            </a:pPr>
            <a:r>
              <a:rPr lang="es-ES" sz="2400" dirty="0" err="1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CollegeNavigator</a:t>
            </a:r>
            <a:r>
              <a:rPr lang="es-ES" sz="24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es-ES" sz="20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https://nces.ed.gov/collegenavigator</a:t>
            </a:r>
            <a:r>
              <a:rPr lang="es-ES" sz="24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/</a:t>
            </a:r>
            <a:endParaRPr lang="es-ES" sz="2400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8300">
              <a:buClr>
                <a:srgbClr val="061675"/>
              </a:buClr>
              <a:buSzPts val="2200"/>
              <a:buFont typeface="Nunito"/>
              <a:buChar char="●"/>
            </a:pPr>
            <a:endParaRPr lang="es-ES" sz="2400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8300">
              <a:lnSpc>
                <a:spcPct val="150000"/>
              </a:lnSpc>
              <a:buClr>
                <a:srgbClr val="061675"/>
              </a:buClr>
              <a:buSzPts val="2200"/>
              <a:buFont typeface="Nunito"/>
              <a:buChar char="●"/>
            </a:pPr>
            <a:r>
              <a:rPr lang="es-ES" sz="2400" dirty="0" err="1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The</a:t>
            </a:r>
            <a:r>
              <a:rPr lang="es-ES" sz="24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 Princeton </a:t>
            </a:r>
            <a:r>
              <a:rPr lang="es-ES" sz="2400" dirty="0" err="1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Review</a:t>
            </a:r>
            <a:r>
              <a:rPr lang="es-ES" sz="24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ES" sz="2400" dirty="0" err="1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Graduate</a:t>
            </a:r>
            <a:r>
              <a:rPr lang="es-ES" sz="24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ES" sz="2400" dirty="0" err="1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Program</a:t>
            </a:r>
            <a:r>
              <a:rPr lang="es-ES" sz="24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ES" sz="2400" dirty="0" err="1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Search</a:t>
            </a:r>
            <a:r>
              <a:rPr lang="es-ES" sz="24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es-ES" sz="20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https://www.princetonreview.com/grad-program-search</a:t>
            </a:r>
            <a:endParaRPr lang="es-ES" sz="2000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46100" lvl="1">
              <a:buClr>
                <a:srgbClr val="061675"/>
              </a:buClr>
              <a:buSzPts val="2200"/>
            </a:pPr>
            <a:endParaRPr lang="es-ES" sz="2000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61675"/>
              </a:buClr>
              <a:buSzPts val="2200"/>
              <a:buFont typeface="Nunito"/>
              <a:buChar char="●"/>
            </a:pPr>
            <a:endParaRPr lang="es-ES" sz="2400" b="1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46100" lvl="1">
              <a:buClr>
                <a:srgbClr val="061675"/>
              </a:buClr>
              <a:buSzPts val="2200"/>
            </a:pPr>
            <a:endParaRPr lang="es-ES" sz="2400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61675"/>
              </a:buClr>
              <a:buSzPts val="2200"/>
              <a:buFont typeface="Nunito"/>
              <a:buChar char="●"/>
            </a:pPr>
            <a:endParaRPr sz="2400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Google Shape;308;p36">
            <a:extLst>
              <a:ext uri="{FF2B5EF4-FFF2-40B4-BE49-F238E27FC236}">
                <a16:creationId xmlns:a16="http://schemas.microsoft.com/office/drawing/2014/main" id="{7DD44B42-29A2-452E-BB7E-29DDFA075ED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46" y="0"/>
            <a:ext cx="1750041" cy="764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62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2073569" y="735578"/>
            <a:ext cx="65308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err="1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Proceso</a:t>
            </a:r>
            <a:r>
              <a:rPr lang="en-GB" sz="32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 de </a:t>
            </a:r>
            <a:r>
              <a:rPr lang="en-GB" sz="3200" b="1" dirty="0" err="1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búsqueda-Recursos</a:t>
            </a:r>
            <a:endParaRPr sz="3200" b="1" dirty="0">
              <a:solidFill>
                <a:srgbClr val="C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539552" y="679667"/>
            <a:ext cx="8064896" cy="21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rtl="0">
              <a:spcBef>
                <a:spcPts val="0"/>
              </a:spcBef>
              <a:spcAft>
                <a:spcPts val="0"/>
              </a:spcAft>
              <a:buClr>
                <a:srgbClr val="061675"/>
              </a:buClr>
              <a:buSzPts val="2200"/>
            </a:pPr>
            <a:endParaRPr lang="es-ES" sz="2400" b="1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46100" lvl="1">
              <a:buClr>
                <a:srgbClr val="061675"/>
              </a:buClr>
              <a:buSzPts val="2200"/>
            </a:pPr>
            <a:endParaRPr lang="es-ES" sz="2000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61675"/>
              </a:buClr>
              <a:buSzPts val="2200"/>
              <a:buFont typeface="Nunito"/>
              <a:buChar char="●"/>
            </a:pPr>
            <a:r>
              <a:rPr lang="es-ES" sz="2400" b="1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Grabaciones:</a:t>
            </a:r>
          </a:p>
          <a:p>
            <a:pPr marL="914400" lvl="1" indent="-368300">
              <a:buClr>
                <a:srgbClr val="061675"/>
              </a:buClr>
              <a:buSzPts val="2200"/>
              <a:buFont typeface="Nunito"/>
              <a:buChar char="●"/>
            </a:pPr>
            <a:r>
              <a:rPr lang="en-US" sz="20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Canal YouTube </a:t>
            </a:r>
            <a:r>
              <a:rPr lang="en-US" sz="2000" dirty="0" err="1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EducationUSA</a:t>
            </a:r>
            <a:r>
              <a:rPr lang="en-US" sz="20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 Spain: </a:t>
            </a:r>
            <a:r>
              <a:rPr lang="en-US" sz="20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https://www.youtube.com/user/EducationUSASpain</a:t>
            </a:r>
            <a:r>
              <a:rPr lang="en-US" sz="20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  <a:p>
            <a:pPr marL="914400" lvl="1" indent="-368300">
              <a:buClr>
                <a:srgbClr val="061675"/>
              </a:buClr>
              <a:buSzPts val="2200"/>
              <a:buFont typeface="Nunito"/>
              <a:buChar char="●"/>
            </a:pPr>
            <a:endParaRPr lang="en-US" sz="2000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8300">
              <a:buClr>
                <a:srgbClr val="061675"/>
              </a:buClr>
              <a:buSzPts val="2200"/>
              <a:buFont typeface="Nunito"/>
              <a:buChar char="●"/>
            </a:pPr>
            <a:r>
              <a:rPr lang="en-US" sz="20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Your Five Steps to U.S. Study (</a:t>
            </a:r>
            <a:r>
              <a:rPr lang="en-US" sz="2000" dirty="0" err="1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grado</a:t>
            </a:r>
            <a:r>
              <a:rPr lang="en-US" sz="20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 y </a:t>
            </a:r>
            <a:r>
              <a:rPr lang="en-US" sz="2000" dirty="0" err="1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postgrado</a:t>
            </a:r>
            <a:r>
              <a:rPr lang="en-US" sz="20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): </a:t>
            </a:r>
            <a:r>
              <a:rPr lang="en-US" sz="20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https://www.youtube.com/playlist?list=PLbh4GzAB5IcHoWMM0dYfK4AzXxPzJGqOl</a:t>
            </a:r>
            <a:endParaRPr lang="en-US" sz="2000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8300">
              <a:buClr>
                <a:srgbClr val="061675"/>
              </a:buClr>
              <a:buSzPts val="2200"/>
              <a:buFont typeface="Nunito"/>
              <a:buChar char="●"/>
            </a:pPr>
            <a:endParaRPr lang="en-US" sz="2000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8300">
              <a:buClr>
                <a:srgbClr val="061675"/>
              </a:buClr>
              <a:buSzPts val="2200"/>
              <a:buFont typeface="Nunito"/>
              <a:buChar char="●"/>
            </a:pPr>
            <a:r>
              <a:rPr lang="en-US" sz="20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Searching for Graduate Programs in the US: How to Find Your Fit (Only graduate):  </a:t>
            </a:r>
            <a:r>
              <a:rPr lang="en-US" sz="20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https://www.youtube.com/playlist?list=PLbh4GzAB5IcEUlVdc_vYNvIL_xcTmwVOM</a:t>
            </a:r>
            <a:r>
              <a:rPr lang="en-US" sz="20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  <a:p>
            <a:pPr marL="914400" lvl="1" indent="-368300">
              <a:buClr>
                <a:srgbClr val="061675"/>
              </a:buClr>
              <a:buSzPts val="2200"/>
              <a:buFont typeface="Nunito"/>
              <a:buChar char="●"/>
            </a:pPr>
            <a:endParaRPr lang="en-US" sz="2000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8300">
              <a:buClr>
                <a:srgbClr val="061675"/>
              </a:buClr>
              <a:buSzPts val="2200"/>
              <a:buFont typeface="Nunito"/>
              <a:buChar char="●"/>
            </a:pPr>
            <a:r>
              <a:rPr lang="en-US" sz="20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Graduate Applications and the Statement of Purpose (Only graduate):  </a:t>
            </a:r>
            <a:r>
              <a:rPr lang="en-US" sz="20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  <a:hlinkClick r:id="rId6"/>
              </a:rPr>
              <a:t>https://www.youtube.com/playlist?list=PLbh4GzAB5IcGkdtlxjt5iVsZKdZcer-OC</a:t>
            </a:r>
            <a:r>
              <a:rPr lang="en-US" sz="20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lang="es-ES" sz="2000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61675"/>
              </a:buClr>
              <a:buSzPts val="2200"/>
              <a:buFont typeface="Nunito"/>
              <a:buChar char="●"/>
            </a:pPr>
            <a:endParaRPr lang="es-ES" sz="2400" b="1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46100" lvl="1">
              <a:buClr>
                <a:srgbClr val="061675"/>
              </a:buClr>
              <a:buSzPts val="2200"/>
            </a:pPr>
            <a:endParaRPr lang="es-ES" sz="2400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61675"/>
              </a:buClr>
              <a:buSzPts val="2200"/>
              <a:buFont typeface="Nunito"/>
              <a:buChar char="●"/>
            </a:pPr>
            <a:endParaRPr sz="2400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Google Shape;308;p36">
            <a:extLst>
              <a:ext uri="{FF2B5EF4-FFF2-40B4-BE49-F238E27FC236}">
                <a16:creationId xmlns:a16="http://schemas.microsoft.com/office/drawing/2014/main" id="{7DD44B42-29A2-452E-BB7E-29DDFA075ED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46" y="0"/>
            <a:ext cx="1750041" cy="764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15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2073569" y="735578"/>
            <a:ext cx="65308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err="1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Proceso</a:t>
            </a:r>
            <a:r>
              <a:rPr lang="en-GB" sz="32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 de </a:t>
            </a:r>
            <a:r>
              <a:rPr lang="en-GB" sz="3200" b="1" dirty="0" err="1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búsqueda-Recursos</a:t>
            </a:r>
            <a:endParaRPr sz="3200" b="1" dirty="0">
              <a:solidFill>
                <a:srgbClr val="C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539552" y="764704"/>
            <a:ext cx="8064896" cy="21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rtl="0">
              <a:spcBef>
                <a:spcPts val="0"/>
              </a:spcBef>
              <a:spcAft>
                <a:spcPts val="0"/>
              </a:spcAft>
              <a:buClr>
                <a:srgbClr val="061675"/>
              </a:buClr>
              <a:buSzPts val="2200"/>
            </a:pPr>
            <a:endParaRPr lang="es-ES" sz="2400" b="1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46100" lvl="1">
              <a:buClr>
                <a:srgbClr val="061675"/>
              </a:buClr>
              <a:buSzPts val="2200"/>
            </a:pPr>
            <a:endParaRPr lang="es-ES" sz="2000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61675"/>
              </a:buClr>
              <a:buSzPts val="2200"/>
              <a:buFont typeface="Nunito"/>
              <a:buChar char="●"/>
            </a:pPr>
            <a:r>
              <a:rPr lang="es-ES" sz="2400" b="1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Próximos eventos: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61675"/>
              </a:buClr>
              <a:buSzPts val="2200"/>
              <a:buFont typeface="Nunito"/>
              <a:buChar char="●"/>
            </a:pPr>
            <a:endParaRPr lang="es-ES" sz="2400" b="1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8300">
              <a:buClr>
                <a:srgbClr val="061675"/>
              </a:buClr>
              <a:buSzPts val="2200"/>
              <a:buFont typeface="Nunito"/>
              <a:buChar char="●"/>
            </a:pPr>
            <a:r>
              <a:rPr lang="es-ES" sz="2400" b="1" u="sng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Martes, 1 de febrero, 17h - </a:t>
            </a:r>
            <a:r>
              <a:rPr lang="es-ES" sz="24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Seminario online “Los 5 Pasos para Estudiar en EE.UU.”: todo el proceso para ser admitido en una universidad en EE.UU. y Q&amp;A:  </a:t>
            </a:r>
            <a:r>
              <a:rPr lang="es-ES" sz="2400" b="1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https://bit.ly/5stepFeb</a:t>
            </a:r>
            <a:r>
              <a:rPr lang="es-ES" sz="2400" b="1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  <a:p>
            <a:pPr marL="914400" lvl="1" indent="-368300">
              <a:buClr>
                <a:srgbClr val="061675"/>
              </a:buClr>
              <a:buSzPts val="2200"/>
              <a:buFont typeface="Nunito"/>
              <a:buChar char="●"/>
            </a:pPr>
            <a:endParaRPr lang="es-ES" sz="2400" b="1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8300">
              <a:buClr>
                <a:srgbClr val="061675"/>
              </a:buClr>
              <a:buSzPts val="2200"/>
              <a:buFont typeface="Nunito"/>
              <a:buChar char="●"/>
            </a:pPr>
            <a:r>
              <a:rPr lang="es-ES" sz="2400" b="1" u="sng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Martes, 15 de febrero, 17h - </a:t>
            </a:r>
            <a:r>
              <a:rPr lang="es-ES" sz="24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Sesión de asesoramiento virtual “Ask </a:t>
            </a:r>
            <a:r>
              <a:rPr lang="es-ES" sz="2400" dirty="0" err="1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the</a:t>
            </a:r>
            <a:r>
              <a:rPr lang="es-ES" sz="24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ES" sz="2400" dirty="0" err="1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Adviser</a:t>
            </a:r>
            <a:r>
              <a:rPr lang="es-ES" sz="240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” sobre estudios de postgrado: plantea tus dudas y preguntas a una de nuestras asesoras académicas</a:t>
            </a:r>
            <a:r>
              <a:rPr lang="es-ES" sz="2400" b="1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es-ES" sz="2400" b="1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https://bit.ly/ATAPGFeb</a:t>
            </a:r>
            <a:r>
              <a:rPr lang="es-ES" sz="2400" b="1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  <a:p>
            <a:pPr marL="546100" lvl="1">
              <a:buClr>
                <a:srgbClr val="061675"/>
              </a:buClr>
              <a:buSzPts val="2200"/>
            </a:pPr>
            <a:endParaRPr lang="es-ES" sz="2400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61675"/>
              </a:buClr>
              <a:buSzPts val="2200"/>
              <a:buFont typeface="Nunito"/>
              <a:buChar char="●"/>
            </a:pPr>
            <a:endParaRPr sz="2400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Google Shape;308;p36">
            <a:extLst>
              <a:ext uri="{FF2B5EF4-FFF2-40B4-BE49-F238E27FC236}">
                <a16:creationId xmlns:a16="http://schemas.microsoft.com/office/drawing/2014/main" id="{7DD44B42-29A2-452E-BB7E-29DDFA075ED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46" y="0"/>
            <a:ext cx="1750041" cy="764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48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"/>
          <p:cNvSpPr txBox="1">
            <a:spLocks noGrp="1"/>
          </p:cNvSpPr>
          <p:nvPr>
            <p:ph type="body" idx="1"/>
          </p:nvPr>
        </p:nvSpPr>
        <p:spPr>
          <a:xfrm>
            <a:off x="324794" y="1065897"/>
            <a:ext cx="8520600" cy="26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¿</a:t>
            </a:r>
            <a:r>
              <a:rPr lang="en-GB" sz="4800" b="1" dirty="0" err="1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Preguntas</a:t>
            </a:r>
            <a:r>
              <a:rPr lang="en-GB" sz="4800" b="1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4800" b="1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Ponte </a:t>
            </a:r>
            <a:r>
              <a:rPr lang="en-GB" sz="3000" b="1" dirty="0" err="1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en</a:t>
            </a:r>
            <a:r>
              <a:rPr lang="en-GB" sz="3000" b="1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3000" b="1" dirty="0" err="1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contacto</a:t>
            </a:r>
            <a:r>
              <a:rPr lang="en-GB" sz="3000" b="1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 con </a:t>
            </a:r>
            <a:r>
              <a:rPr lang="en-GB" sz="3000" b="1" dirty="0" err="1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nosotras</a:t>
            </a:r>
            <a:r>
              <a:rPr lang="en-GB" sz="3000" b="1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 sz="3000" b="1" dirty="0">
              <a:solidFill>
                <a:srgbClr val="06167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800" b="1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</a:rPr>
              <a:t>https://fulbright.es/estudios-en-eeuu/</a:t>
            </a:r>
            <a:endParaRPr lang="en-GB" sz="4000" b="1" u="sng" dirty="0">
              <a:solidFill>
                <a:schemeClr val="hlink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lang="en-GB" sz="4000" b="1" u="sng" dirty="0">
              <a:solidFill>
                <a:schemeClr val="hlink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lang="en-GB" sz="4000" b="1" u="sng" dirty="0">
              <a:solidFill>
                <a:schemeClr val="hlink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4000" b="1" dirty="0">
              <a:solidFill>
                <a:srgbClr val="C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8" name="Google Shape;3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46" y="0"/>
            <a:ext cx="1750041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681" y="620688"/>
            <a:ext cx="1666525" cy="16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07;p36">
            <a:extLst>
              <a:ext uri="{FF2B5EF4-FFF2-40B4-BE49-F238E27FC236}">
                <a16:creationId xmlns:a16="http://schemas.microsoft.com/office/drawing/2014/main" id="{798546E0-7536-472F-A382-7BA1EB152828}"/>
              </a:ext>
            </a:extLst>
          </p:cNvPr>
          <p:cNvSpPr txBox="1">
            <a:spLocks/>
          </p:cNvSpPr>
          <p:nvPr/>
        </p:nvSpPr>
        <p:spPr>
          <a:xfrm>
            <a:off x="467544" y="3746904"/>
            <a:ext cx="8520600" cy="26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s-ES" sz="3000" b="1" kern="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Consulta también “Los 5 Pasos para 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s-ES" sz="3000" b="1" kern="0" dirty="0">
                <a:solidFill>
                  <a:srgbClr val="061675"/>
                </a:solidFill>
                <a:latin typeface="Nunito"/>
                <a:ea typeface="Nunito"/>
                <a:cs typeface="Nunito"/>
                <a:sym typeface="Nunito"/>
              </a:rPr>
              <a:t>Estudiar tu Postgrado en EE. UU.”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Font typeface="Arial"/>
              <a:buNone/>
            </a:pPr>
            <a:r>
              <a:rPr lang="es-ES" sz="2800" b="1" u="sng" kern="0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</a:rPr>
              <a:t>https://fulbright.es/estudios-en-eeuu/estudios-de-postgrado/titulaciones-de-postgrado-en-ee-uu/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Font typeface="Arial"/>
              <a:buNone/>
            </a:pPr>
            <a:endParaRPr lang="es-ES" sz="4000" b="1" u="sng" kern="0" dirty="0">
              <a:solidFill>
                <a:schemeClr val="hlink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Font typeface="Arial"/>
              <a:buNone/>
            </a:pPr>
            <a:endParaRPr lang="es-ES" sz="4000" b="1" u="sng" kern="0" dirty="0">
              <a:solidFill>
                <a:schemeClr val="hlink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Font typeface="Arial"/>
              <a:buNone/>
            </a:pPr>
            <a:endParaRPr lang="es-ES" sz="4000" b="1" kern="0" dirty="0">
              <a:solidFill>
                <a:srgbClr val="C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529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074DC1C7-D57B-4077-A4CC-14824FF5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643480"/>
            <a:ext cx="7514035" cy="131444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1E2B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Programa </a:t>
            </a:r>
            <a:r>
              <a:rPr lang="es-ES" sz="2800" b="1" dirty="0" err="1">
                <a:solidFill>
                  <a:srgbClr val="1E2B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Fulbright</a:t>
            </a:r>
            <a:r>
              <a:rPr lang="es-ES" sz="2800" b="1" dirty="0">
                <a:solidFill>
                  <a:srgbClr val="1E2B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mundo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807E14-D9C6-4C9B-B359-1396CC7BF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09" y="379847"/>
            <a:ext cx="1800518" cy="536937"/>
          </a:xfrm>
          <a:prstGeom prst="rect">
            <a:avLst/>
          </a:prstGeom>
        </p:spPr>
      </p:pic>
      <p:pic>
        <p:nvPicPr>
          <p:cNvPr id="5" name="Imagen 4" descr="Imagen que contiene edificio, exterior, cielo&#10;&#10;Descripción generada automáticamente">
            <a:extLst>
              <a:ext uri="{FF2B5EF4-FFF2-40B4-BE49-F238E27FC236}">
                <a16:creationId xmlns:a16="http://schemas.microsoft.com/office/drawing/2014/main" id="{96F83FC1-E2F4-4443-B6BD-8A1B7257D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20823"/>
            <a:ext cx="3305978" cy="224125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64830FF-44DA-466F-8EE3-EDDA2B353117}"/>
              </a:ext>
            </a:extLst>
          </p:cNvPr>
          <p:cNvSpPr txBox="1"/>
          <p:nvPr/>
        </p:nvSpPr>
        <p:spPr>
          <a:xfrm>
            <a:off x="755543" y="1684624"/>
            <a:ext cx="465264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57A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Creado por el senador J.W. </a:t>
            </a:r>
            <a:r>
              <a:rPr lang="es-ES" dirty="0" err="1">
                <a:solidFill>
                  <a:srgbClr val="457A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Fulbright</a:t>
            </a:r>
            <a:r>
              <a:rPr lang="es-ES" dirty="0">
                <a:solidFill>
                  <a:srgbClr val="457A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1.946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57A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 en día presente en 160 países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57A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400.000 becarios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57A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becarios de 14 países han recibido el Premio Nobel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57A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becarios </a:t>
            </a:r>
            <a:r>
              <a:rPr lang="es-ES" dirty="0" err="1">
                <a:solidFill>
                  <a:srgbClr val="457A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Fulbright</a:t>
            </a:r>
            <a:r>
              <a:rPr lang="es-ES" dirty="0">
                <a:solidFill>
                  <a:srgbClr val="457A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 sido galardonados con el Pulitzer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57A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han sido jefes de estado o gobierno</a:t>
            </a:r>
          </a:p>
          <a:p>
            <a:endParaRPr lang="es-ES" dirty="0">
              <a:latin typeface="Montserrat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116CD4-8830-46B0-810E-C790B0367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923" y="158065"/>
            <a:ext cx="2328874" cy="7071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4" descr="Mostrando Firma Acuerdo 1994-3.jpg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sz="1350">
              <a:latin typeface="Calibri" pitchFamily="34" charset="0"/>
            </a:endParaRPr>
          </a:p>
        </p:txBody>
      </p:sp>
      <p:sp>
        <p:nvSpPr>
          <p:cNvPr id="30723" name="AutoShape 6" descr="Mostrando Firma Acuerdo 1994-3.jp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sz="1350">
              <a:latin typeface="Calibri" pitchFamily="34" charset="0"/>
            </a:endParaRPr>
          </a:p>
        </p:txBody>
      </p:sp>
      <p:sp>
        <p:nvSpPr>
          <p:cNvPr id="30724" name="AutoShape 8" descr="Mostrando Firma Acuerdo 1994-3.jp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sz="1350">
              <a:latin typeface="Calibri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923337-F808-441A-A4EA-FA02AE22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281" y="787797"/>
            <a:ext cx="7514034" cy="13144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1E2BA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 </a:t>
            </a:r>
            <a:r>
              <a:rPr lang="en-US" sz="2800" b="1" dirty="0" err="1">
                <a:solidFill>
                  <a:srgbClr val="1E2BA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Programa</a:t>
            </a:r>
            <a:r>
              <a:rPr lang="en-US" sz="2800" b="1" dirty="0">
                <a:solidFill>
                  <a:srgbClr val="1E2BA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Fulbright </a:t>
            </a:r>
            <a:r>
              <a:rPr lang="en-US" sz="2800" b="1" dirty="0" err="1">
                <a:solidFill>
                  <a:srgbClr val="1E2BA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</a:t>
            </a:r>
            <a:r>
              <a:rPr lang="en-US" sz="2800" b="1" dirty="0">
                <a:solidFill>
                  <a:srgbClr val="1E2BA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1E2BA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España</a:t>
            </a:r>
            <a:br>
              <a:rPr lang="en-US" dirty="0">
                <a:solidFill>
                  <a:srgbClr val="1E2BA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s-ES" dirty="0">
              <a:solidFill>
                <a:srgbClr val="1E2BA2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5EA8D8-4D84-4FC6-9128-D382BC214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81" y="326266"/>
            <a:ext cx="1800518" cy="53693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1C4C05E-338F-42BD-9A4D-8F3886FA15EE}"/>
              </a:ext>
            </a:extLst>
          </p:cNvPr>
          <p:cNvSpPr txBox="1"/>
          <p:nvPr/>
        </p:nvSpPr>
        <p:spPr>
          <a:xfrm>
            <a:off x="971600" y="1400141"/>
            <a:ext cx="7514034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57A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 desde 1.958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57A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estos más  de 60 años, más de 6.000 becarios españoles han ido a EE. UU. a estudiar, investigar o impartir clases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57A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4.000  becarios estadounidenses han venido a España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57A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año la Comisión </a:t>
            </a:r>
            <a:r>
              <a:rPr lang="es-ES" dirty="0" err="1">
                <a:solidFill>
                  <a:srgbClr val="457A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Fulbright</a:t>
            </a:r>
            <a:r>
              <a:rPr lang="es-ES" dirty="0">
                <a:solidFill>
                  <a:srgbClr val="457A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convoca más de 130 becas para españoles y otras 200 para estadounidenses</a:t>
            </a:r>
          </a:p>
        </p:txBody>
      </p:sp>
      <p:pic>
        <p:nvPicPr>
          <p:cNvPr id="3" name="Imagen 2" descr="Imagen que contiene edificio, exterior, persona, personas&#10;&#10;Descripción generada automáticamente">
            <a:extLst>
              <a:ext uri="{FF2B5EF4-FFF2-40B4-BE49-F238E27FC236}">
                <a16:creationId xmlns:a16="http://schemas.microsoft.com/office/drawing/2014/main" id="{70C54C7C-6A08-4030-887A-81E68767FF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5"/>
          <a:stretch/>
        </p:blipFill>
        <p:spPr>
          <a:xfrm>
            <a:off x="3060198" y="4397544"/>
            <a:ext cx="4657367" cy="21046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70E0D74-EC7A-4F58-BB42-11892E4A4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882" y="107658"/>
            <a:ext cx="2328874" cy="7071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2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0317" y="395627"/>
            <a:ext cx="1505678" cy="142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Imagen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022" y="2844393"/>
            <a:ext cx="1308597" cy="76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Imagen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94" y="4968972"/>
            <a:ext cx="1240282" cy="86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Imagen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45" y="3064978"/>
            <a:ext cx="1699371" cy="58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Imagen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269" y="2187238"/>
            <a:ext cx="19034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Imagen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8336" y="3998936"/>
            <a:ext cx="1338079" cy="6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4A8471B-A704-404A-B004-DF66E4C185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14" y="321728"/>
            <a:ext cx="3361406" cy="6708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740D9F5-2343-4F1C-838E-17A04299A5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2007" y="1115595"/>
            <a:ext cx="2736000" cy="834151"/>
          </a:xfrm>
          <a:prstGeom prst="rect">
            <a:avLst/>
          </a:prstGeom>
        </p:spPr>
      </p:pic>
      <p:pic>
        <p:nvPicPr>
          <p:cNvPr id="1026" name="Picture 2" descr="Universidad PolitÃ©cnica de Madrid">
            <a:extLst>
              <a:ext uri="{FF2B5EF4-FFF2-40B4-BE49-F238E27FC236}">
                <a16:creationId xmlns:a16="http://schemas.microsoft.com/office/drawing/2014/main" id="{DDB993C8-0EE0-4D4A-BE21-B2F4FE7BA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90" y="2645510"/>
            <a:ext cx="16668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dad de Murcia">
            <a:extLst>
              <a:ext uri="{FF2B5EF4-FFF2-40B4-BE49-F238E27FC236}">
                <a16:creationId xmlns:a16="http://schemas.microsoft.com/office/drawing/2014/main" id="{227D837F-AED6-4BAD-AD7C-55A510AB5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32" y="3064978"/>
            <a:ext cx="2392557" cy="12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dad Europea">
            <a:extLst>
              <a:ext uri="{FF2B5EF4-FFF2-40B4-BE49-F238E27FC236}">
                <a16:creationId xmlns:a16="http://schemas.microsoft.com/office/drawing/2014/main" id="{134BB682-38A1-4CC0-A2EA-B3E217DFA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88" y="3998936"/>
            <a:ext cx="1019204" cy="9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sidad Camilo JosÃ© Cela">
            <a:extLst>
              <a:ext uri="{FF2B5EF4-FFF2-40B4-BE49-F238E27FC236}">
                <a16:creationId xmlns:a16="http://schemas.microsoft.com/office/drawing/2014/main" id="{A9B66974-1544-4A63-BB98-836C51841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51" y="6111626"/>
            <a:ext cx="1767136" cy="5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versidad AutÃ³noma de Madrid">
            <a:extLst>
              <a:ext uri="{FF2B5EF4-FFF2-40B4-BE49-F238E27FC236}">
                <a16:creationId xmlns:a16="http://schemas.microsoft.com/office/drawing/2014/main" id="{482D5CFC-4577-4CA8-9D76-6E0908193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44" y="5809508"/>
            <a:ext cx="1741488" cy="88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Xunta de Galicia">
            <a:extLst>
              <a:ext uri="{FF2B5EF4-FFF2-40B4-BE49-F238E27FC236}">
                <a16:creationId xmlns:a16="http://schemas.microsoft.com/office/drawing/2014/main" id="{6AB87C43-E8A6-49D7-8A02-A0CBEE1B7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72" y="3886119"/>
            <a:ext cx="2430703" cy="4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rincipado de Asturias">
            <a:extLst>
              <a:ext uri="{FF2B5EF4-FFF2-40B4-BE49-F238E27FC236}">
                <a16:creationId xmlns:a16="http://schemas.microsoft.com/office/drawing/2014/main" id="{27F39B7A-41A4-49A8-9FC7-99DF67862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99" y="1919500"/>
            <a:ext cx="1227344" cy="9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Universidad de las Palmas de Gran Canaria">
            <a:extLst>
              <a:ext uri="{FF2B5EF4-FFF2-40B4-BE49-F238E27FC236}">
                <a16:creationId xmlns:a16="http://schemas.microsoft.com/office/drawing/2014/main" id="{3A6F19D7-4F07-4CBB-9F0F-242FF636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00" y="2321634"/>
            <a:ext cx="1193926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nstituto de Empresa">
            <a:extLst>
              <a:ext uri="{FF2B5EF4-FFF2-40B4-BE49-F238E27FC236}">
                <a16:creationId xmlns:a16="http://schemas.microsoft.com/office/drawing/2014/main" id="{70EFCD6E-2904-4BDC-8107-81B91CB46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44" y="2263452"/>
            <a:ext cx="1297531" cy="59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Universidad de Salamanca">
            <a:extLst>
              <a:ext uri="{FF2B5EF4-FFF2-40B4-BE49-F238E27FC236}">
                <a16:creationId xmlns:a16="http://schemas.microsoft.com/office/drawing/2014/main" id="{09AF7880-B86C-4A23-951E-FAD2128BC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53" y="5027835"/>
            <a:ext cx="1668617" cy="6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Universidad de Vigo. Centro Universitario de la Defensa">
            <a:extLst>
              <a:ext uri="{FF2B5EF4-FFF2-40B4-BE49-F238E27FC236}">
                <a16:creationId xmlns:a16="http://schemas.microsoft.com/office/drawing/2014/main" id="{2E92BCE9-C0FA-40FC-9FA1-CE9E0583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30" y="4930440"/>
            <a:ext cx="707547" cy="8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Gobierno de la Rioja">
            <a:extLst>
              <a:ext uri="{FF2B5EF4-FFF2-40B4-BE49-F238E27FC236}">
                <a16:creationId xmlns:a16="http://schemas.microsoft.com/office/drawing/2014/main" id="{17F9A0D0-9E62-4FF3-B34E-D01DB33C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73" y="5935135"/>
            <a:ext cx="1536380" cy="75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F5DAFEC-703B-4D55-98B5-BA58245F4A32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2"/>
          <a:stretch/>
        </p:blipFill>
        <p:spPr>
          <a:xfrm>
            <a:off x="1927141" y="3886119"/>
            <a:ext cx="1181071" cy="956248"/>
          </a:xfrm>
          <a:prstGeom prst="rect">
            <a:avLst/>
          </a:prstGeom>
        </p:spPr>
      </p:pic>
      <p:pic>
        <p:nvPicPr>
          <p:cNvPr id="4" name="Imagen 3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21652A0E-A32C-4931-BEA8-A3557178D63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27" y="5162042"/>
            <a:ext cx="578811" cy="6016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3FF3CF-69BB-4055-A091-432A0958B7C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44" y="5532858"/>
            <a:ext cx="2047344" cy="6086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91C8266-9292-4108-B769-B49250A5BF8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43" y="4715305"/>
            <a:ext cx="1687651" cy="54247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0DD4D43-2FDD-42E2-89DB-A6360576F03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9" y="4022158"/>
            <a:ext cx="1563556" cy="9217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4983</TotalTime>
  <Words>1974</Words>
  <Application>Microsoft Office PowerPoint</Application>
  <PresentationFormat>Presentación en pantalla (4:3)</PresentationFormat>
  <Paragraphs>372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Calibri</vt:lpstr>
      <vt:lpstr>Corbel</vt:lpstr>
      <vt:lpstr>Courier New</vt:lpstr>
      <vt:lpstr>Montserrat</vt:lpstr>
      <vt:lpstr>Nunito</vt:lpstr>
      <vt:lpstr>Times New Roman</vt:lpstr>
      <vt:lpstr>Parallax</vt:lpstr>
      <vt:lpstr>2_Tema de Office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Programa Fulbright en el mundo</vt:lpstr>
      <vt:lpstr>El Programa Fulbright en España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Aitor Rubio</dc:creator>
  <cp:lastModifiedBy>Victoria Ruiz</cp:lastModifiedBy>
  <cp:revision>310</cp:revision>
  <cp:lastPrinted>2022-01-26T11:48:15Z</cp:lastPrinted>
  <dcterms:created xsi:type="dcterms:W3CDTF">2015-10-19T08:02:39Z</dcterms:created>
  <dcterms:modified xsi:type="dcterms:W3CDTF">2022-01-26T11:48:26Z</dcterms:modified>
</cp:coreProperties>
</file>